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omments/modernComment_21C_6EE892E4.xml" ContentType="application/vnd.ms-powerpoint.comments+xml"/>
  <Override PartName="/ppt/charts/chart2.xml" ContentType="application/vnd.openxmlformats-officedocument.drawingml.chart+xml"/>
  <Override PartName="/ppt/drawings/drawing2.xml" ContentType="application/vnd.openxmlformats-officedocument.drawingml.chartshapes+xml"/>
  <Override PartName="/ppt/tags/tag2.xml" ContentType="application/vnd.openxmlformats-officedocument.presentationml.tags+xml"/>
  <Override PartName="/ppt/comments/modernComment_5D1_78B78A9D.xml" ContentType="application/vnd.ms-powerpoint.comment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drawings/drawing3.xml" ContentType="application/vnd.openxmlformats-officedocument.drawingml.chartshapes+xml"/>
  <Override PartName="/ppt/comments/modernComment_6A8_D34A91DF.xml" ContentType="application/vnd.ms-powerpoint.comments+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7.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0.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omments/modernComment_6A9_587C9452.xml" ContentType="application/vnd.ms-powerpoint.comments+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4"/>
    <p:sldMasterId id="2147483701" r:id="rId5"/>
    <p:sldMasterId id="2147483753" r:id="rId6"/>
    <p:sldMasterId id="2147484013" r:id="rId7"/>
    <p:sldMasterId id="2147484468" r:id="rId8"/>
  </p:sldMasterIdLst>
  <p:notesMasterIdLst>
    <p:notesMasterId r:id="rId34"/>
  </p:notesMasterIdLst>
  <p:handoutMasterIdLst>
    <p:handoutMasterId r:id="rId35"/>
  </p:handoutMasterIdLst>
  <p:sldIdLst>
    <p:sldId id="405" r:id="rId9"/>
    <p:sldId id="416" r:id="rId10"/>
    <p:sldId id="417" r:id="rId11"/>
    <p:sldId id="409" r:id="rId12"/>
    <p:sldId id="1690" r:id="rId13"/>
    <p:sldId id="1701" r:id="rId14"/>
    <p:sldId id="1702" r:id="rId15"/>
    <p:sldId id="563" r:id="rId16"/>
    <p:sldId id="1696" r:id="rId17"/>
    <p:sldId id="540" r:id="rId18"/>
    <p:sldId id="1703" r:id="rId19"/>
    <p:sldId id="1489" r:id="rId20"/>
    <p:sldId id="1704" r:id="rId21"/>
    <p:sldId id="1490" r:id="rId22"/>
    <p:sldId id="420" r:id="rId23"/>
    <p:sldId id="451" r:id="rId24"/>
    <p:sldId id="1699" r:id="rId25"/>
    <p:sldId id="484" r:id="rId26"/>
    <p:sldId id="436" r:id="rId27"/>
    <p:sldId id="440" r:id="rId28"/>
    <p:sldId id="1619" r:id="rId29"/>
    <p:sldId id="1700" r:id="rId30"/>
    <p:sldId id="1705" r:id="rId31"/>
    <p:sldId id="1706" r:id="rId32"/>
    <p:sldId id="443" r:id="rId3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458">
          <p15:clr>
            <a:srgbClr val="A4A3A4"/>
          </p15:clr>
        </p15:guide>
        <p15:guide id="4" orient="horz" pos="1671">
          <p15:clr>
            <a:srgbClr val="A4A3A4"/>
          </p15:clr>
        </p15:guide>
        <p15:guide id="5" orient="horz" pos="949">
          <p15:clr>
            <a:srgbClr val="A4A3A4"/>
          </p15:clr>
        </p15:guide>
        <p15:guide id="6" orient="horz" pos="1166">
          <p15:clr>
            <a:srgbClr val="A4A3A4"/>
          </p15:clr>
        </p15:guide>
        <p15:guide id="7" orient="horz" pos="2316">
          <p15:clr>
            <a:srgbClr val="A4A3A4"/>
          </p15:clr>
        </p15:guide>
        <p15:guide id="8" orient="horz" pos="3145">
          <p15:clr>
            <a:srgbClr val="A4A3A4"/>
          </p15:clr>
        </p15:guide>
        <p15:guide id="9" pos="288">
          <p15:clr>
            <a:srgbClr val="A4A3A4"/>
          </p15:clr>
        </p15:guide>
        <p15:guide id="10" pos="5472">
          <p15:clr>
            <a:srgbClr val="A4A3A4"/>
          </p15:clr>
        </p15:guide>
        <p15:guide id="11" pos="682">
          <p15:clr>
            <a:srgbClr val="A4A3A4"/>
          </p15:clr>
        </p15:guide>
        <p15:guide id="12" pos="608">
          <p15:clr>
            <a:srgbClr val="A4A3A4"/>
          </p15:clr>
        </p15:guide>
        <p15:guide id="13" pos="2824">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27" userDrawn="1">
          <p15:clr>
            <a:srgbClr val="A4A3A4"/>
          </p15:clr>
        </p15:guide>
        <p15:guide id="3" orient="horz" pos="2909"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83A550-B58B-EBA5-C251-A32BB2B4496B}" name="Noakes, Jon" initials="NJ" userId="S::jnoakes@farmermac.com::d1663b37-c467-43f9-9687-0667c87d9c5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ynch, Dale" initials="LD" lastIdx="1" clrIdx="0"/>
  <p:cmAuthor id="1" name="Nazareth, Jalpa" initials="JN" lastIdx="6" clrIdx="1"/>
  <p:cmAuthor id="2" name="Asuncion, Diane" initials="AD" lastIdx="1" clrIdx="2">
    <p:extLst>
      <p:ext uri="{19B8F6BF-5375-455C-9EA6-DF929625EA0E}">
        <p15:presenceInfo xmlns:p15="http://schemas.microsoft.com/office/powerpoint/2012/main" userId="S::dasuncion@farmermac.com::05c6a79a-2609-4748-b026-e9d053c814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6A8A"/>
    <a:srgbClr val="F47D4B"/>
    <a:srgbClr val="3B5068"/>
    <a:srgbClr val="595959"/>
    <a:srgbClr val="D0D4DA"/>
    <a:srgbClr val="E9EBED"/>
    <a:srgbClr val="DDDDDD"/>
    <a:srgbClr val="EAEAEA"/>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D1AA3-C9A9-4A1A-8F8E-C98C059E96A5}" v="70" dt="2023-11-03T15:03:06.598"/>
    <p1510:client id="{EC87E257-12CE-4690-B397-1E52656CC9D5}" v="109" dt="2023-11-03T15:14:54.1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94" y="96"/>
      </p:cViewPr>
      <p:guideLst>
        <p:guide orient="horz" pos="2160"/>
        <p:guide pos="2880"/>
        <p:guide orient="horz" pos="3458"/>
        <p:guide orient="horz" pos="1671"/>
        <p:guide orient="horz" pos="949"/>
        <p:guide orient="horz" pos="1166"/>
        <p:guide orient="horz" pos="2316"/>
        <p:guide orient="horz" pos="3145"/>
        <p:guide pos="288"/>
        <p:guide pos="5472"/>
        <p:guide pos="682"/>
        <p:guide pos="608"/>
        <p:guide pos="282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27"/>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21" Type="http://schemas.openxmlformats.org/officeDocument/2006/relationships/slide" Target="slides/slide13.xml"/><Relationship Id="rId34" Type="http://schemas.openxmlformats.org/officeDocument/2006/relationships/notesMaster" Target="notesMasters/notesMaster1.xml"/><Relationship Id="rId42"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handoutMaster" Target="handoutMasters/handoutMaster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famc-my.sharepoint.com/personal/jnazareth_farmermac_com/Documents/Equity%20Presentation/2019/2Q19/Equity%20Presentation%20Workbook_2Q19.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8.xlsx"/><Relationship Id="rId1" Type="http://schemas.openxmlformats.org/officeDocument/2006/relationships/themeOverride" Target="../theme/themeOverride4.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16092489363045"/>
          <c:y val="3.0615527387801766E-2"/>
          <c:w val="0.84480765661868029"/>
          <c:h val="0.90807315514405884"/>
        </c:manualLayout>
      </c:layout>
      <c:barChart>
        <c:barDir val="col"/>
        <c:grouping val="stacked"/>
        <c:varyColors val="0"/>
        <c:ser>
          <c:idx val="0"/>
          <c:order val="0"/>
          <c:tx>
            <c:strRef>
              <c:f>'USDA ERS Data'!$G$1</c:f>
              <c:strCache>
                <c:ptCount val="1"/>
                <c:pt idx="0">
                  <c:v>Investments</c:v>
                </c:pt>
              </c:strCache>
            </c:strRef>
          </c:tx>
          <c:spPr>
            <a:solidFill>
              <a:schemeClr val="accent1"/>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'USDA ERS Data'!$F$2:$F$3</c:f>
              <c:strCache>
                <c:ptCount val="2"/>
                <c:pt idx="0">
                  <c:v>Farm Sector Assets 2022</c:v>
                </c:pt>
                <c:pt idx="1">
                  <c:v>Farm Sector Debt 2022</c:v>
                </c:pt>
              </c:strCache>
            </c:strRef>
          </c:cat>
          <c:val>
            <c:numRef>
              <c:f>'USDA ERS Data'!$G$2:$G$3</c:f>
              <c:numCache>
                <c:formatCode>General</c:formatCode>
                <c:ptCount val="2"/>
                <c:pt idx="0" formatCode="#,##0">
                  <c:v>117276167</c:v>
                </c:pt>
              </c:numCache>
            </c:numRef>
          </c:val>
          <c:extLst>
            <c:ext xmlns:c16="http://schemas.microsoft.com/office/drawing/2014/chart" uri="{C3380CC4-5D6E-409C-BE32-E72D297353CC}">
              <c16:uniqueId val="{00000000-D462-49EB-89A9-A644F257B92F}"/>
            </c:ext>
          </c:extLst>
        </c:ser>
        <c:ser>
          <c:idx val="1"/>
          <c:order val="1"/>
          <c:tx>
            <c:strRef>
              <c:f>'USDA ERS Data'!$H$1</c:f>
              <c:strCache>
                <c:ptCount val="1"/>
                <c:pt idx="0">
                  <c:v>Inventories</c:v>
                </c:pt>
              </c:strCache>
            </c:strRef>
          </c:tx>
          <c:spPr>
            <a:solidFill>
              <a:schemeClr val="accent2"/>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Base"/>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'USDA ERS Data'!$F$2:$F$3</c:f>
              <c:strCache>
                <c:ptCount val="2"/>
                <c:pt idx="0">
                  <c:v>Farm Sector Assets 2022</c:v>
                </c:pt>
                <c:pt idx="1">
                  <c:v>Farm Sector Debt 2022</c:v>
                </c:pt>
              </c:strCache>
            </c:strRef>
          </c:cat>
          <c:val>
            <c:numRef>
              <c:f>'USDA ERS Data'!$H$2:$H$3</c:f>
              <c:numCache>
                <c:formatCode>General</c:formatCode>
                <c:ptCount val="2"/>
                <c:pt idx="0" formatCode="#,##0">
                  <c:v>200437850</c:v>
                </c:pt>
              </c:numCache>
            </c:numRef>
          </c:val>
          <c:extLst>
            <c:ext xmlns:c16="http://schemas.microsoft.com/office/drawing/2014/chart" uri="{C3380CC4-5D6E-409C-BE32-E72D297353CC}">
              <c16:uniqueId val="{00000001-D462-49EB-89A9-A644F257B92F}"/>
            </c:ext>
          </c:extLst>
        </c:ser>
        <c:ser>
          <c:idx val="2"/>
          <c:order val="2"/>
          <c:tx>
            <c:strRef>
              <c:f>'USDA ERS Data'!$I$1</c:f>
              <c:strCache>
                <c:ptCount val="1"/>
                <c:pt idx="0">
                  <c:v>Real Estate</c:v>
                </c:pt>
              </c:strCache>
            </c:strRef>
          </c:tx>
          <c:spPr>
            <a:solidFill>
              <a:srgbClr val="70AD47"/>
            </a:solidFill>
            <a:ln>
              <a:noFill/>
            </a:ln>
            <a:effectLst/>
          </c:spPr>
          <c:invertIfNegative val="0"/>
          <c:dPt>
            <c:idx val="0"/>
            <c:invertIfNegative val="0"/>
            <c:bubble3D val="0"/>
            <c:extLst>
              <c:ext xmlns:c16="http://schemas.microsoft.com/office/drawing/2014/chart" uri="{C3380CC4-5D6E-409C-BE32-E72D297353CC}">
                <c16:uniqueId val="{00000003-D462-49EB-89A9-A644F257B92F}"/>
              </c:ext>
            </c:extLst>
          </c:dPt>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'USDA ERS Data'!$F$2:$F$3</c:f>
              <c:strCache>
                <c:ptCount val="2"/>
                <c:pt idx="0">
                  <c:v>Farm Sector Assets 2022</c:v>
                </c:pt>
                <c:pt idx="1">
                  <c:v>Farm Sector Debt 2022</c:v>
                </c:pt>
              </c:strCache>
            </c:strRef>
          </c:cat>
          <c:val>
            <c:numRef>
              <c:f>'USDA ERS Data'!$I$2:$I$3</c:f>
              <c:numCache>
                <c:formatCode>General</c:formatCode>
                <c:ptCount val="2"/>
                <c:pt idx="0" formatCode="#,##0">
                  <c:v>3175087787</c:v>
                </c:pt>
              </c:numCache>
            </c:numRef>
          </c:val>
          <c:extLst>
            <c:ext xmlns:c16="http://schemas.microsoft.com/office/drawing/2014/chart" uri="{C3380CC4-5D6E-409C-BE32-E72D297353CC}">
              <c16:uniqueId val="{00000004-D462-49EB-89A9-A644F257B92F}"/>
            </c:ext>
          </c:extLst>
        </c:ser>
        <c:ser>
          <c:idx val="3"/>
          <c:order val="3"/>
          <c:tx>
            <c:strRef>
              <c:f>'USDA ERS Data'!$J$1</c:f>
              <c:strCache>
                <c:ptCount val="1"/>
                <c:pt idx="0">
                  <c:v>Machinery &amp; Vehicles</c:v>
                </c:pt>
              </c:strCache>
            </c:strRef>
          </c:tx>
          <c:spPr>
            <a:solidFill>
              <a:schemeClr val="bg2">
                <a:lumMod val="75000"/>
              </a:schemeClr>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'USDA ERS Data'!$F$2:$F$3</c:f>
              <c:strCache>
                <c:ptCount val="2"/>
                <c:pt idx="0">
                  <c:v>Farm Sector Assets 2022</c:v>
                </c:pt>
                <c:pt idx="1">
                  <c:v>Farm Sector Debt 2022</c:v>
                </c:pt>
              </c:strCache>
            </c:strRef>
          </c:cat>
          <c:val>
            <c:numRef>
              <c:f>'USDA ERS Data'!$J$2:$J$3</c:f>
              <c:numCache>
                <c:formatCode>General</c:formatCode>
                <c:ptCount val="2"/>
                <c:pt idx="0" formatCode="#,##0">
                  <c:v>344019826</c:v>
                </c:pt>
              </c:numCache>
            </c:numRef>
          </c:val>
          <c:extLst>
            <c:ext xmlns:c16="http://schemas.microsoft.com/office/drawing/2014/chart" uri="{C3380CC4-5D6E-409C-BE32-E72D297353CC}">
              <c16:uniqueId val="{00000005-D462-49EB-89A9-A644F257B92F}"/>
            </c:ext>
          </c:extLst>
        </c:ser>
        <c:ser>
          <c:idx val="4"/>
          <c:order val="4"/>
          <c:tx>
            <c:strRef>
              <c:f>'USDA ERS Data'!$K$1</c:f>
              <c:strCache>
                <c:ptCount val="1"/>
                <c:pt idx="0">
                  <c:v>Total Farm Sector Assets</c:v>
                </c:pt>
              </c:strCache>
            </c:strRef>
          </c:tx>
          <c:spPr>
            <a:noFill/>
            <a:ln>
              <a:noFill/>
            </a:ln>
            <a:effectLst/>
          </c:spPr>
          <c:invertIfNegative val="0"/>
          <c:dLbls>
            <c:dLbl>
              <c:idx val="0"/>
              <c:numFmt formatCode="&quot;$&quot;#,##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65000"/>
                          <a:lumOff val="35000"/>
                        </a:schemeClr>
                      </a:solidFill>
                      <a:latin typeface="+mn-lt"/>
                      <a:ea typeface="+mn-ea"/>
                      <a:cs typeface="+mn-cs"/>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2-E295-49CF-9AAF-61838A83E1D1}"/>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65000"/>
                        <a:lumOff val="3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'USDA ERS Data'!$F$2:$F$3</c:f>
              <c:strCache>
                <c:ptCount val="2"/>
                <c:pt idx="0">
                  <c:v>Farm Sector Assets 2022</c:v>
                </c:pt>
                <c:pt idx="1">
                  <c:v>Farm Sector Debt 2022</c:v>
                </c:pt>
              </c:strCache>
            </c:strRef>
          </c:cat>
          <c:val>
            <c:numRef>
              <c:f>'USDA ERS Data'!$K$2:$K$3</c:f>
              <c:numCache>
                <c:formatCode>General</c:formatCode>
                <c:ptCount val="2"/>
                <c:pt idx="0" formatCode="#,##0">
                  <c:v>3836821630</c:v>
                </c:pt>
              </c:numCache>
            </c:numRef>
          </c:val>
          <c:extLst>
            <c:ext xmlns:c16="http://schemas.microsoft.com/office/drawing/2014/chart" uri="{C3380CC4-5D6E-409C-BE32-E72D297353CC}">
              <c16:uniqueId val="{00000006-D462-49EB-89A9-A644F257B92F}"/>
            </c:ext>
          </c:extLst>
        </c:ser>
        <c:ser>
          <c:idx val="5"/>
          <c:order val="5"/>
          <c:tx>
            <c:strRef>
              <c:f>'USDA ERS Data'!$L$1</c:f>
              <c:strCache>
                <c:ptCount val="1"/>
                <c:pt idx="0">
                  <c:v>Real Estate</c:v>
                </c:pt>
              </c:strCache>
            </c:strRef>
          </c:tx>
          <c:spPr>
            <a:solidFill>
              <a:srgbClr val="70AD47"/>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'USDA ERS Data'!$F$2:$F$3</c:f>
              <c:strCache>
                <c:ptCount val="2"/>
                <c:pt idx="0">
                  <c:v>Farm Sector Assets 2022</c:v>
                </c:pt>
                <c:pt idx="1">
                  <c:v>Farm Sector Debt 2022</c:v>
                </c:pt>
              </c:strCache>
            </c:strRef>
          </c:cat>
          <c:val>
            <c:numRef>
              <c:f>'USDA ERS Data'!$L$2:$L$3</c:f>
              <c:numCache>
                <c:formatCode>#,##0</c:formatCode>
                <c:ptCount val="2"/>
                <c:pt idx="1">
                  <c:v>334833745</c:v>
                </c:pt>
              </c:numCache>
            </c:numRef>
          </c:val>
          <c:extLst>
            <c:ext xmlns:c16="http://schemas.microsoft.com/office/drawing/2014/chart" uri="{C3380CC4-5D6E-409C-BE32-E72D297353CC}">
              <c16:uniqueId val="{00000007-D462-49EB-89A9-A644F257B92F}"/>
            </c:ext>
          </c:extLst>
        </c:ser>
        <c:ser>
          <c:idx val="6"/>
          <c:order val="6"/>
          <c:tx>
            <c:strRef>
              <c:f>'USDA ERS Data'!$M$1</c:f>
              <c:strCache>
                <c:ptCount val="1"/>
                <c:pt idx="0">
                  <c:v>Nonreal Estate</c:v>
                </c:pt>
              </c:strCache>
            </c:strRef>
          </c:tx>
          <c:spPr>
            <a:solidFill>
              <a:schemeClr val="bg2">
                <a:lumMod val="75000"/>
              </a:schemeClr>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'USDA ERS Data'!$F$2:$F$3</c:f>
              <c:strCache>
                <c:ptCount val="2"/>
                <c:pt idx="0">
                  <c:v>Farm Sector Assets 2022</c:v>
                </c:pt>
                <c:pt idx="1">
                  <c:v>Farm Sector Debt 2022</c:v>
                </c:pt>
              </c:strCache>
            </c:strRef>
          </c:cat>
          <c:val>
            <c:numRef>
              <c:f>'USDA ERS Data'!$M$2:$M$3</c:f>
              <c:numCache>
                <c:formatCode>#,##0</c:formatCode>
                <c:ptCount val="2"/>
                <c:pt idx="1">
                  <c:v>161217308</c:v>
                </c:pt>
              </c:numCache>
            </c:numRef>
          </c:val>
          <c:extLst>
            <c:ext xmlns:c16="http://schemas.microsoft.com/office/drawing/2014/chart" uri="{C3380CC4-5D6E-409C-BE32-E72D297353CC}">
              <c16:uniqueId val="{00000008-D462-49EB-89A9-A644F257B92F}"/>
            </c:ext>
          </c:extLst>
        </c:ser>
        <c:ser>
          <c:idx val="7"/>
          <c:order val="7"/>
          <c:tx>
            <c:strRef>
              <c:f>'USDA ERS Data'!$N$1</c:f>
              <c:strCache>
                <c:ptCount val="1"/>
                <c:pt idx="0">
                  <c:v>Total Farm Sector Debt</c:v>
                </c:pt>
              </c:strCache>
            </c:strRef>
          </c:tx>
          <c:spPr>
            <a:noFill/>
            <a:ln>
              <a:noFill/>
            </a:ln>
            <a:effectLst/>
          </c:spPr>
          <c:invertIfNegative val="0"/>
          <c:dLbls>
            <c:dLbl>
              <c:idx val="1"/>
              <c:numFmt formatCode="&quot;$&quot;#,##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65000"/>
                          <a:lumOff val="35000"/>
                        </a:schemeClr>
                      </a:solidFill>
                      <a:latin typeface="+mn-lt"/>
                      <a:ea typeface="+mn-ea"/>
                      <a:cs typeface="+mn-cs"/>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3-E295-49CF-9AAF-61838A83E1D1}"/>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65000"/>
                        <a:lumOff val="3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'USDA ERS Data'!$F$2:$F$3</c:f>
              <c:strCache>
                <c:ptCount val="2"/>
                <c:pt idx="0">
                  <c:v>Farm Sector Assets 2022</c:v>
                </c:pt>
                <c:pt idx="1">
                  <c:v>Farm Sector Debt 2022</c:v>
                </c:pt>
              </c:strCache>
            </c:strRef>
          </c:cat>
          <c:val>
            <c:numRef>
              <c:f>'USDA ERS Data'!$N$2:$N$3</c:f>
              <c:numCache>
                <c:formatCode>#,##0</c:formatCode>
                <c:ptCount val="2"/>
                <c:pt idx="1">
                  <c:v>496051053</c:v>
                </c:pt>
              </c:numCache>
            </c:numRef>
          </c:val>
          <c:extLst>
            <c:ext xmlns:c16="http://schemas.microsoft.com/office/drawing/2014/chart" uri="{C3380CC4-5D6E-409C-BE32-E72D297353CC}">
              <c16:uniqueId val="{00000009-D462-49EB-89A9-A644F257B92F}"/>
            </c:ext>
          </c:extLst>
        </c:ser>
        <c:ser>
          <c:idx val="8"/>
          <c:order val="8"/>
          <c:tx>
            <c:strRef>
              <c:f>'USDA ERS Data'!$O$1</c:f>
              <c:strCache>
                <c:ptCount val="1"/>
                <c:pt idx="0">
                  <c:v>Outstanding Business Volume</c:v>
                </c:pt>
              </c:strCache>
            </c:strRef>
          </c:tx>
          <c:spPr>
            <a:solidFill>
              <a:schemeClr val="accent1"/>
            </a:solidFill>
            <a:ln>
              <a:noFill/>
            </a:ln>
            <a:effectLst/>
          </c:spPr>
          <c:invertIfNegative val="0"/>
          <c:dLbls>
            <c:dLbl>
              <c:idx val="2"/>
              <c:numFmt formatCode="&quot;$&quot;#,##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65000"/>
                          <a:lumOff val="35000"/>
                        </a:schemeClr>
                      </a:solidFill>
                      <a:latin typeface="+mn-lt"/>
                      <a:ea typeface="+mn-ea"/>
                      <a:cs typeface="+mn-cs"/>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4-E295-49CF-9AAF-61838A83E1D1}"/>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65000"/>
                        <a:lumOff val="3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'USDA ERS Data'!$F$2:$F$3</c:f>
              <c:strCache>
                <c:ptCount val="2"/>
                <c:pt idx="0">
                  <c:v>Farm Sector Assets 2022</c:v>
                </c:pt>
                <c:pt idx="1">
                  <c:v>Farm Sector Debt 2022</c:v>
                </c:pt>
              </c:strCache>
            </c:strRef>
          </c:cat>
          <c:val>
            <c:numRef>
              <c:f>'USDA ERS Data'!$O$2:$O$3</c:f>
              <c:numCache>
                <c:formatCode>General</c:formatCode>
                <c:ptCount val="2"/>
              </c:numCache>
            </c:numRef>
          </c:val>
          <c:extLst>
            <c:ext xmlns:c16="http://schemas.microsoft.com/office/drawing/2014/chart" uri="{C3380CC4-5D6E-409C-BE32-E72D297353CC}">
              <c16:uniqueId val="{0000000A-D462-49EB-89A9-A644F257B92F}"/>
            </c:ext>
          </c:extLst>
        </c:ser>
        <c:dLbls>
          <c:showLegendKey val="0"/>
          <c:showVal val="0"/>
          <c:showCatName val="0"/>
          <c:showSerName val="0"/>
          <c:showPercent val="0"/>
          <c:showBubbleSize val="0"/>
        </c:dLbls>
        <c:gapWidth val="17"/>
        <c:overlap val="100"/>
        <c:axId val="988464704"/>
        <c:axId val="988465032"/>
      </c:barChart>
      <c:catAx>
        <c:axId val="98846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988465032"/>
        <c:crosses val="autoZero"/>
        <c:auto val="1"/>
        <c:lblAlgn val="ctr"/>
        <c:lblOffset val="100"/>
        <c:noMultiLvlLbl val="0"/>
      </c:catAx>
      <c:valAx>
        <c:axId val="988465032"/>
        <c:scaling>
          <c:orientation val="minMax"/>
          <c:max val="4000000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in thousands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8464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55428298735386E-2"/>
          <c:y val="7.7280884801899277E-2"/>
          <c:w val="0.90923359580052499"/>
          <c:h val="0.71459959644458348"/>
        </c:manualLayout>
      </c:layout>
      <c:barChart>
        <c:barDir val="col"/>
        <c:grouping val="stacked"/>
        <c:varyColors val="0"/>
        <c:ser>
          <c:idx val="0"/>
          <c:order val="0"/>
          <c:tx>
            <c:strRef>
              <c:f>Sheet1!$B$1</c:f>
              <c:strCache>
                <c:ptCount val="1"/>
                <c:pt idx="0">
                  <c:v>Medium-Term Notes</c:v>
                </c:pt>
              </c:strCache>
            </c:strRef>
          </c:tx>
          <c:invertIfNegative val="0"/>
          <c:dLbls>
            <c:dLbl>
              <c:idx val="4"/>
              <c:tx>
                <c:rich>
                  <a:bodyPr/>
                  <a:lstStyle/>
                  <a:p>
                    <a:r>
                      <a:rPr lang="en-US"/>
                      <a:t>$20.0</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AF39-4102-8676-7D75382AF6B7}"/>
                </c:ext>
              </c:extLst>
            </c:dLbl>
            <c:numFmt formatCode="&quot;$&quot;#,##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2017</c:v>
                </c:pt>
                <c:pt idx="1">
                  <c:v>2018</c:v>
                </c:pt>
                <c:pt idx="2">
                  <c:v>2019</c:v>
                </c:pt>
                <c:pt idx="3">
                  <c:v>2020</c:v>
                </c:pt>
                <c:pt idx="4">
                  <c:v>2021</c:v>
                </c:pt>
                <c:pt idx="5">
                  <c:v>2022</c:v>
                </c:pt>
                <c:pt idx="6">
                  <c:v>Q3 2023</c:v>
                </c:pt>
              </c:strCache>
            </c:strRef>
          </c:cat>
          <c:val>
            <c:numRef>
              <c:f>Sheet1!$B$2:$B$8</c:f>
              <c:numCache>
                <c:formatCode>_(* #,##0.0_);_(* \(#,##0.0\);_(* "-"??_);_(@_)</c:formatCode>
                <c:ptCount val="7"/>
                <c:pt idx="0">
                  <c:v>13800000</c:v>
                </c:pt>
                <c:pt idx="1">
                  <c:v>14600000</c:v>
                </c:pt>
                <c:pt idx="2">
                  <c:v>16900000</c:v>
                </c:pt>
                <c:pt idx="3">
                  <c:v>20000000</c:v>
                </c:pt>
                <c:pt idx="4">
                  <c:v>20608000</c:v>
                </c:pt>
                <c:pt idx="5">
                  <c:v>24400000</c:v>
                </c:pt>
                <c:pt idx="6">
                  <c:v>24100000</c:v>
                </c:pt>
              </c:numCache>
            </c:numRef>
          </c:val>
          <c:extLst>
            <c:ext xmlns:c16="http://schemas.microsoft.com/office/drawing/2014/chart" uri="{C3380CC4-5D6E-409C-BE32-E72D297353CC}">
              <c16:uniqueId val="{00000000-8DF0-4FBB-8741-A27B3D58DD36}"/>
            </c:ext>
          </c:extLst>
        </c:ser>
        <c:ser>
          <c:idx val="1"/>
          <c:order val="1"/>
          <c:tx>
            <c:strRef>
              <c:f>Sheet1!$C$1</c:f>
              <c:strCache>
                <c:ptCount val="1"/>
                <c:pt idx="0">
                  <c:v>Discount Notes</c:v>
                </c:pt>
              </c:strCache>
            </c:strRef>
          </c:tx>
          <c:spPr>
            <a:solidFill>
              <a:srgbClr val="F47D4B"/>
            </a:solidFill>
            <a:ln>
              <a:noFill/>
            </a:ln>
            <a:effectLst/>
          </c:spPr>
          <c:invertIfNegative val="0"/>
          <c:dLbls>
            <c:dLbl>
              <c:idx val="4"/>
              <c:layout>
                <c:manualLayout>
                  <c:x val="0"/>
                  <c:y val="1.431127496331468E-2"/>
                </c:manualLayout>
              </c:layout>
              <c:tx>
                <c:rich>
                  <a:bodyPr/>
                  <a:lstStyle/>
                  <a:p>
                    <a:r>
                      <a:rPr lang="en-US"/>
                      <a:t>$1.8</a:t>
                    </a:r>
                  </a:p>
                  <a:p>
                    <a:endParaRPr lang="en-US"/>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1F2-4467-A399-334C1367AEDB}"/>
                </c:ext>
              </c:extLst>
            </c:dLbl>
            <c:dLbl>
              <c:idx val="5"/>
              <c:layout>
                <c:manualLayout>
                  <c:x val="-1.1110982756090176E-16"/>
                  <c:y val="5.724509985325846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46-4DCE-9E5C-1CB842B89DC8}"/>
                </c:ext>
              </c:extLst>
            </c:dLbl>
            <c:dLbl>
              <c:idx val="6"/>
              <c:layout>
                <c:manualLayout>
                  <c:x val="-1.5151515151516262E-3"/>
                  <c:y val="1.431127496331468E-3"/>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4.1537938439513242E-2"/>
                      <c:h val="7.0554585569141376E-2"/>
                    </c:manualLayout>
                  </c15:layout>
                </c:ext>
                <c:ext xmlns:c16="http://schemas.microsoft.com/office/drawing/2014/chart" uri="{C3380CC4-5D6E-409C-BE32-E72D297353CC}">
                  <c16:uniqueId val="{00000000-F2E3-4EED-A8EB-2D01CE167261}"/>
                </c:ext>
              </c:extLst>
            </c:dLbl>
            <c:numFmt formatCode="&quot;$&quot;#,##0.0" sourceLinked="0"/>
            <c:spPr>
              <a:noFill/>
              <a:ln>
                <a:noFill/>
              </a:ln>
              <a:effectLst/>
            </c:spPr>
            <c:txPr>
              <a:bodyPr/>
              <a:lstStyle/>
              <a:p>
                <a:pPr>
                  <a:defRPr sz="1100" b="1" baseline="0">
                    <a:ln w="1270">
                      <a:noFill/>
                    </a:ln>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2017</c:v>
                </c:pt>
                <c:pt idx="1">
                  <c:v>2018</c:v>
                </c:pt>
                <c:pt idx="2">
                  <c:v>2019</c:v>
                </c:pt>
                <c:pt idx="3">
                  <c:v>2020</c:v>
                </c:pt>
                <c:pt idx="4">
                  <c:v>2021</c:v>
                </c:pt>
                <c:pt idx="5">
                  <c:v>2022</c:v>
                </c:pt>
                <c:pt idx="6">
                  <c:v>Q3 2023</c:v>
                </c:pt>
              </c:strCache>
            </c:strRef>
          </c:cat>
          <c:val>
            <c:numRef>
              <c:f>Sheet1!$C$2:$C$8</c:f>
              <c:numCache>
                <c:formatCode>_(* #,##0.0_);_(* \(#,##0.0\);_(* "-"??_);_(@_)</c:formatCode>
                <c:ptCount val="7"/>
                <c:pt idx="0">
                  <c:v>1700000</c:v>
                </c:pt>
                <c:pt idx="1">
                  <c:v>1600000</c:v>
                </c:pt>
                <c:pt idx="2">
                  <c:v>2200000</c:v>
                </c:pt>
                <c:pt idx="3">
                  <c:v>1800000</c:v>
                </c:pt>
                <c:pt idx="4">
                  <c:v>2168000</c:v>
                </c:pt>
                <c:pt idx="5">
                  <c:v>600000</c:v>
                </c:pt>
                <c:pt idx="6">
                  <c:v>1500000</c:v>
                </c:pt>
              </c:numCache>
            </c:numRef>
          </c:val>
          <c:extLst>
            <c:ext xmlns:c16="http://schemas.microsoft.com/office/drawing/2014/chart" uri="{C3380CC4-5D6E-409C-BE32-E72D297353CC}">
              <c16:uniqueId val="{00000001-8DF0-4FBB-8741-A27B3D58DD36}"/>
            </c:ext>
          </c:extLst>
        </c:ser>
        <c:ser>
          <c:idx val="2"/>
          <c:order val="2"/>
          <c:tx>
            <c:strRef>
              <c:f>Sheet1!#REF!</c:f>
              <c:strCache>
                <c:ptCount val="1"/>
                <c:pt idx="0">
                  <c:v>#REF!</c:v>
                </c:pt>
              </c:strCache>
            </c:strRef>
          </c:tx>
          <c:spPr>
            <a:solidFill>
              <a:srgbClr val="4E6A8A">
                <a:lumMod val="75000"/>
              </a:srgbClr>
            </a:solidFill>
            <a:ln>
              <a:noFill/>
            </a:ln>
            <a:effectLst/>
          </c:spPr>
          <c:invertIfNegative val="0"/>
          <c:dLbls>
            <c:numFmt formatCode="&quot;$&quot;#,##0.0" sourceLinked="0"/>
            <c:spPr>
              <a:noFill/>
              <a:ln>
                <a:noFill/>
              </a:ln>
              <a:effectLst/>
            </c:spPr>
            <c:txPr>
              <a:bodyPr/>
              <a:lstStyle/>
              <a:p>
                <a:pPr>
                  <a:defRPr sz="1200" b="1">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2017</c:v>
                </c:pt>
                <c:pt idx="1">
                  <c:v>2018</c:v>
                </c:pt>
                <c:pt idx="2">
                  <c:v>2019</c:v>
                </c:pt>
                <c:pt idx="3">
                  <c:v>2020</c:v>
                </c:pt>
                <c:pt idx="4">
                  <c:v>2021</c:v>
                </c:pt>
                <c:pt idx="5">
                  <c:v>2022</c:v>
                </c:pt>
                <c:pt idx="6">
                  <c:v>Q3 2023</c:v>
                </c:pt>
              </c:strCache>
            </c:strRef>
          </c:cat>
          <c:val>
            <c:numRef>
              <c:f>Sheet1!#REF!</c:f>
              <c:numCache>
                <c:formatCode>General</c:formatCode>
                <c:ptCount val="1"/>
                <c:pt idx="0">
                  <c:v>1</c:v>
                </c:pt>
              </c:numCache>
            </c:numRef>
          </c:val>
          <c:extLst>
            <c:ext xmlns:c16="http://schemas.microsoft.com/office/drawing/2014/chart" uri="{C3380CC4-5D6E-409C-BE32-E72D297353CC}">
              <c16:uniqueId val="{00000002-8DF0-4FBB-8741-A27B3D58DD36}"/>
            </c:ext>
          </c:extLst>
        </c:ser>
        <c:ser>
          <c:idx val="3"/>
          <c:order val="3"/>
          <c:tx>
            <c:strRef>
              <c:f>Sheet1!#REF!</c:f>
              <c:strCache>
                <c:ptCount val="1"/>
                <c:pt idx="0">
                  <c:v>#REF!</c:v>
                </c:pt>
              </c:strCache>
            </c:strRef>
          </c:tx>
          <c:spPr>
            <a:solidFill>
              <a:schemeClr val="accent3"/>
            </a:solidFill>
            <a:ln>
              <a:noFill/>
            </a:ln>
            <a:effectLst/>
          </c:spPr>
          <c:invertIfNegative val="0"/>
          <c:dLbls>
            <c:numFmt formatCode="&quot;$&quot;#,##0.0" sourceLinked="0"/>
            <c:spPr>
              <a:noFill/>
              <a:ln>
                <a:noFill/>
              </a:ln>
              <a:effectLst/>
            </c:spPr>
            <c:txPr>
              <a:bodyPr/>
              <a:lstStyle/>
              <a:p>
                <a:pPr>
                  <a:defRPr sz="1200" b="1">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2017</c:v>
                </c:pt>
                <c:pt idx="1">
                  <c:v>2018</c:v>
                </c:pt>
                <c:pt idx="2">
                  <c:v>2019</c:v>
                </c:pt>
                <c:pt idx="3">
                  <c:v>2020</c:v>
                </c:pt>
                <c:pt idx="4">
                  <c:v>2021</c:v>
                </c:pt>
                <c:pt idx="5">
                  <c:v>2022</c:v>
                </c:pt>
                <c:pt idx="6">
                  <c:v>Q3 2023</c:v>
                </c:pt>
              </c:strCache>
            </c:strRef>
          </c:cat>
          <c:val>
            <c:numRef>
              <c:f>Sheet1!#REF!</c:f>
              <c:numCache>
                <c:formatCode>General</c:formatCode>
                <c:ptCount val="1"/>
                <c:pt idx="0">
                  <c:v>1</c:v>
                </c:pt>
              </c:numCache>
            </c:numRef>
          </c:val>
          <c:extLst>
            <c:ext xmlns:c16="http://schemas.microsoft.com/office/drawing/2014/chart" uri="{C3380CC4-5D6E-409C-BE32-E72D297353CC}">
              <c16:uniqueId val="{00000003-8DF0-4FBB-8741-A27B3D58DD36}"/>
            </c:ext>
          </c:extLst>
        </c:ser>
        <c:dLbls>
          <c:dLblPos val="inBase"/>
          <c:showLegendKey val="0"/>
          <c:showVal val="1"/>
          <c:showCatName val="0"/>
          <c:showSerName val="0"/>
          <c:showPercent val="0"/>
          <c:showBubbleSize val="0"/>
        </c:dLbls>
        <c:gapWidth val="50"/>
        <c:overlap val="100"/>
        <c:axId val="561832288"/>
        <c:axId val="561832680"/>
      </c:barChart>
      <c:catAx>
        <c:axId val="561832288"/>
        <c:scaling>
          <c:orientation val="minMax"/>
        </c:scaling>
        <c:delete val="0"/>
        <c:axPos val="b"/>
        <c:numFmt formatCode="General" sourceLinked="1"/>
        <c:majorTickMark val="none"/>
        <c:minorTickMark val="none"/>
        <c:tickLblPos val="nextTo"/>
        <c:spPr>
          <a:noFill/>
          <a:ln w="9525" cap="flat" cmpd="sng" algn="ctr">
            <a:solidFill>
              <a:schemeClr val="accent3"/>
            </a:solidFill>
            <a:round/>
          </a:ln>
          <a:effectLst/>
        </c:spPr>
        <c:txPr>
          <a:bodyPr rot="-60000000" spcFirstLastPara="1" vertOverflow="ellipsis" vert="horz" wrap="square" anchor="ctr" anchorCtr="1"/>
          <a:lstStyle/>
          <a:p>
            <a:pPr>
              <a:defRPr sz="1000" b="0" i="0" u="none" strike="noStrike" kern="1200" baseline="0">
                <a:solidFill>
                  <a:schemeClr val="accent5"/>
                </a:solidFill>
                <a:latin typeface="+mn-lt"/>
                <a:ea typeface="+mn-ea"/>
                <a:cs typeface="+mn-cs"/>
              </a:defRPr>
            </a:pPr>
            <a:endParaRPr lang="en-US"/>
          </a:p>
        </c:txPr>
        <c:crossAx val="561832680"/>
        <c:crosses val="autoZero"/>
        <c:auto val="1"/>
        <c:lblAlgn val="ctr"/>
        <c:lblOffset val="100"/>
        <c:noMultiLvlLbl val="0"/>
      </c:catAx>
      <c:valAx>
        <c:axId val="561832680"/>
        <c:scaling>
          <c:orientation val="minMax"/>
          <c:min val="0"/>
        </c:scaling>
        <c:delete val="0"/>
        <c:axPos val="l"/>
        <c:title>
          <c:tx>
            <c:rich>
              <a:bodyPr/>
              <a:lstStyle/>
              <a:p>
                <a:pPr>
                  <a:defRPr sz="800" b="0">
                    <a:solidFill>
                      <a:schemeClr val="accent5"/>
                    </a:solidFill>
                  </a:defRPr>
                </a:pPr>
                <a:r>
                  <a:rPr lang="en-US" sz="800" b="0">
                    <a:solidFill>
                      <a:schemeClr val="accent5"/>
                    </a:solidFill>
                  </a:rPr>
                  <a:t>$ IN</a:t>
                </a:r>
                <a:r>
                  <a:rPr lang="en-US" sz="800" b="0" baseline="0">
                    <a:solidFill>
                      <a:schemeClr val="accent5"/>
                    </a:solidFill>
                  </a:rPr>
                  <a:t> BILLIONS</a:t>
                </a:r>
                <a:endParaRPr lang="en-US" sz="800" b="0">
                  <a:solidFill>
                    <a:schemeClr val="accent5"/>
                  </a:solidFill>
                </a:endParaRPr>
              </a:p>
            </c:rich>
          </c:tx>
          <c:overlay val="0"/>
        </c:title>
        <c:numFmt formatCode="&quot;$&quot;#,##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accent5"/>
                </a:solidFill>
                <a:latin typeface="+mn-lt"/>
                <a:ea typeface="+mn-ea"/>
                <a:cs typeface="+mn-cs"/>
              </a:defRPr>
            </a:pPr>
            <a:endParaRPr lang="en-US"/>
          </a:p>
        </c:txPr>
        <c:crossAx val="561832288"/>
        <c:crosses val="autoZero"/>
        <c:crossBetween val="between"/>
        <c:dispUnits>
          <c:builtInUnit val="millions"/>
        </c:dispUnits>
      </c:valAx>
      <c:spPr>
        <a:noFill/>
        <a:ln>
          <a:noFill/>
        </a:ln>
        <a:effectLst/>
      </c:spPr>
    </c:plotArea>
    <c:legend>
      <c:legendPos val="b"/>
      <c:legendEntry>
        <c:idx val="2"/>
        <c:delete val="1"/>
      </c:legendEntry>
      <c:legendEntry>
        <c:idx val="3"/>
        <c:delete val="1"/>
      </c:legendEntry>
      <c:layout>
        <c:manualLayout>
          <c:xMode val="edge"/>
          <c:yMode val="edge"/>
          <c:x val="0.27855464089716059"/>
          <c:y val="0.90536460959179976"/>
          <c:w val="0.50349677881173949"/>
          <c:h val="4.8839310525593406E-2"/>
        </c:manualLayout>
      </c:layout>
      <c:overlay val="0"/>
      <c:txPr>
        <a:bodyPr/>
        <a:lstStyle/>
        <a:p>
          <a:pPr>
            <a:defRPr>
              <a:solidFill>
                <a:schemeClr val="accent5"/>
              </a:solidFill>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86810855427325E-2"/>
          <c:y val="1.6455837706548532E-2"/>
          <c:w val="0.82089384950200783"/>
          <c:h val="0.78383878819852681"/>
        </c:manualLayout>
      </c:layout>
      <c:barChart>
        <c:barDir val="col"/>
        <c:grouping val="stacked"/>
        <c:varyColors val="0"/>
        <c:ser>
          <c:idx val="0"/>
          <c:order val="0"/>
          <c:tx>
            <c:strRef>
              <c:f>Sheet1!$B$1</c:f>
              <c:strCache>
                <c:ptCount val="1"/>
                <c:pt idx="0">
                  <c:v>Statutory Minimum Core Capital</c:v>
                </c:pt>
              </c:strCache>
            </c:strRef>
          </c:tx>
          <c:spPr>
            <a:solidFill>
              <a:schemeClr val="accent1"/>
            </a:solidFill>
            <a:ln>
              <a:noFill/>
            </a:ln>
            <a:effectLst/>
          </c:spPr>
          <c:invertIfNegative val="0"/>
          <c:dLbls>
            <c:numFmt formatCode="&quot;$&quot;#,##0" sourceLinked="0"/>
            <c:spPr>
              <a:noFill/>
              <a:ln>
                <a:noFill/>
              </a:ln>
              <a:effectLst/>
            </c:spPr>
            <c:txPr>
              <a:bodyPr wrap="square" lIns="38100" tIns="19050" rIns="38100" bIns="19050" anchor="ctr">
                <a:spAutoFit/>
              </a:bodyPr>
              <a:lstStyle/>
              <a:p>
                <a:pPr>
                  <a:defRPr sz="1000" b="1">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5"/>
                <c:pt idx="0">
                  <c:v>2019</c:v>
                </c:pt>
                <c:pt idx="1">
                  <c:v>2020</c:v>
                </c:pt>
                <c:pt idx="2">
                  <c:v>2021</c:v>
                </c:pt>
                <c:pt idx="3">
                  <c:v>2022</c:v>
                </c:pt>
                <c:pt idx="4">
                  <c:v>Q3 2023</c:v>
                </c:pt>
              </c:strCache>
            </c:strRef>
          </c:cat>
          <c:val>
            <c:numRef>
              <c:f>Sheet1!$B$2:$B$14</c:f>
              <c:numCache>
                <c:formatCode>#,##0.0</c:formatCode>
                <c:ptCount val="5"/>
                <c:pt idx="0">
                  <c:v>618700000</c:v>
                </c:pt>
                <c:pt idx="1">
                  <c:v>681000000</c:v>
                </c:pt>
                <c:pt idx="2" formatCode="&quot;$&quot;#,##0.0">
                  <c:v>713000000</c:v>
                </c:pt>
                <c:pt idx="3">
                  <c:v>805919000</c:v>
                </c:pt>
                <c:pt idx="4">
                  <c:v>840053000</c:v>
                </c:pt>
              </c:numCache>
            </c:numRef>
          </c:val>
          <c:extLst>
            <c:ext xmlns:c16="http://schemas.microsoft.com/office/drawing/2014/chart" uri="{C3380CC4-5D6E-409C-BE32-E72D297353CC}">
              <c16:uniqueId val="{00000000-864A-493B-9CE0-2CDD8795E4D8}"/>
            </c:ext>
          </c:extLst>
        </c:ser>
        <c:ser>
          <c:idx val="1"/>
          <c:order val="1"/>
          <c:tx>
            <c:strRef>
              <c:f>Sheet1!$C$1</c:f>
              <c:strCache>
                <c:ptCount val="1"/>
                <c:pt idx="0">
                  <c:v>Core Capital Amount Above Statutory Minimum Capital</c:v>
                </c:pt>
              </c:strCache>
            </c:strRef>
          </c:tx>
          <c:spPr>
            <a:ln w="28575" cap="rnd" cmpd="sng" algn="ctr">
              <a:noFill/>
              <a:prstDash val="solid"/>
              <a:round/>
            </a:ln>
            <a:effectLst/>
          </c:spPr>
          <c:invertIfNegative val="0"/>
          <c:dLbls>
            <c:numFmt formatCode="&quot;$&quot;#,##0" sourceLinked="0"/>
            <c:spPr>
              <a:noFill/>
              <a:ln>
                <a:noFill/>
              </a:ln>
              <a:effectLst/>
            </c:spPr>
            <c:txPr>
              <a:bodyPr wrap="square" lIns="38100" tIns="19050" rIns="38100" bIns="19050" anchor="ctr">
                <a:spAutoFit/>
              </a:bodyPr>
              <a:lstStyle/>
              <a:p>
                <a:pPr>
                  <a:defRPr sz="10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5"/>
                <c:pt idx="0">
                  <c:v>2019</c:v>
                </c:pt>
                <c:pt idx="1">
                  <c:v>2020</c:v>
                </c:pt>
                <c:pt idx="2">
                  <c:v>2021</c:v>
                </c:pt>
                <c:pt idx="3">
                  <c:v>2022</c:v>
                </c:pt>
                <c:pt idx="4">
                  <c:v>Q3 2023</c:v>
                </c:pt>
              </c:strCache>
            </c:strRef>
          </c:cat>
          <c:val>
            <c:numRef>
              <c:f>Sheet1!$C$2:$C$14</c:f>
              <c:numCache>
                <c:formatCode>#,##0.0</c:formatCode>
                <c:ptCount val="5"/>
                <c:pt idx="0">
                  <c:v>196700000</c:v>
                </c:pt>
                <c:pt idx="1">
                  <c:v>331400000</c:v>
                </c:pt>
                <c:pt idx="2" formatCode="_(&quot;$&quot;* #,##0.0_);_(&quot;$&quot;* \(#,##0.0\);_(&quot;$&quot;* &quot;-&quot;??_);_(@_)">
                  <c:v>496800000</c:v>
                </c:pt>
                <c:pt idx="3">
                  <c:v>516882000</c:v>
                </c:pt>
                <c:pt idx="4">
                  <c:v>581053000</c:v>
                </c:pt>
              </c:numCache>
            </c:numRef>
          </c:val>
          <c:extLst>
            <c:ext xmlns:c16="http://schemas.microsoft.com/office/drawing/2014/chart" uri="{C3380CC4-5D6E-409C-BE32-E72D297353CC}">
              <c16:uniqueId val="{00000001-864A-493B-9CE0-2CDD8795E4D8}"/>
            </c:ext>
          </c:extLst>
        </c:ser>
        <c:ser>
          <c:idx val="2"/>
          <c:order val="2"/>
          <c:tx>
            <c:strRef>
              <c:f>Sheet1!$D$1</c:f>
              <c:strCache>
                <c:ptCount val="1"/>
                <c:pt idx="0">
                  <c:v>Total</c:v>
                </c:pt>
              </c:strCache>
            </c:strRef>
          </c:tx>
          <c:spPr>
            <a:noFill/>
            <a:ln w="28575">
              <a:noFill/>
            </a:ln>
          </c:spPr>
          <c:invertIfNegative val="0"/>
          <c:dLbls>
            <c:numFmt formatCode="&quot;$&quot;#,##0" sourceLinked="0"/>
            <c:spPr>
              <a:noFill/>
              <a:ln>
                <a:noFill/>
              </a:ln>
              <a:effectLst/>
            </c:spPr>
            <c:txPr>
              <a:bodyPr wrap="square" lIns="38100" tIns="19050" rIns="38100" bIns="19050" anchor="ctr">
                <a:spAutoFit/>
              </a:bodyPr>
              <a:lstStyle/>
              <a:p>
                <a:pPr>
                  <a:defRPr sz="1000" b="0">
                    <a:solidFill>
                      <a:schemeClr val="accent5"/>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5"/>
                <c:pt idx="0">
                  <c:v>2019</c:v>
                </c:pt>
                <c:pt idx="1">
                  <c:v>2020</c:v>
                </c:pt>
                <c:pt idx="2">
                  <c:v>2021</c:v>
                </c:pt>
                <c:pt idx="3">
                  <c:v>2022</c:v>
                </c:pt>
                <c:pt idx="4">
                  <c:v>Q3 2023</c:v>
                </c:pt>
              </c:strCache>
            </c:strRef>
          </c:cat>
          <c:val>
            <c:numRef>
              <c:f>Sheet1!$D$2:$D$14</c:f>
              <c:numCache>
                <c:formatCode>#,##0.0</c:formatCode>
                <c:ptCount val="5"/>
                <c:pt idx="0">
                  <c:v>815400000</c:v>
                </c:pt>
                <c:pt idx="1">
                  <c:v>1012000000</c:v>
                </c:pt>
                <c:pt idx="2" formatCode="_(&quot;$&quot;* #,##0.0_);_(&quot;$&quot;* \(#,##0.0\);_(&quot;$&quot;* &quot;-&quot;??_);_(@_)">
                  <c:v>1210000000</c:v>
                </c:pt>
                <c:pt idx="3">
                  <c:v>1322801000</c:v>
                </c:pt>
                <c:pt idx="4">
                  <c:v>1421106000</c:v>
                </c:pt>
              </c:numCache>
            </c:numRef>
          </c:val>
          <c:extLst>
            <c:ext xmlns:c16="http://schemas.microsoft.com/office/drawing/2014/chart" uri="{C3380CC4-5D6E-409C-BE32-E72D297353CC}">
              <c16:uniqueId val="{00000000-48DA-4C06-9097-65B5F70F51C1}"/>
            </c:ext>
          </c:extLst>
        </c:ser>
        <c:dLbls>
          <c:showLegendKey val="0"/>
          <c:showVal val="0"/>
          <c:showCatName val="0"/>
          <c:showSerName val="0"/>
          <c:showPercent val="0"/>
          <c:showBubbleSize val="0"/>
        </c:dLbls>
        <c:gapWidth val="150"/>
        <c:overlap val="100"/>
        <c:axId val="478194672"/>
        <c:axId val="478195064"/>
      </c:barChart>
      <c:lineChart>
        <c:grouping val="standard"/>
        <c:varyColors val="0"/>
        <c:ser>
          <c:idx val="3"/>
          <c:order val="3"/>
          <c:tx>
            <c:strRef>
              <c:f>Sheet1!$E$1</c:f>
              <c:strCache>
                <c:ptCount val="1"/>
                <c:pt idx="0">
                  <c:v>Tier 1 Capital Ratio</c:v>
                </c:pt>
              </c:strCache>
            </c:strRef>
          </c:tx>
          <c:spPr>
            <a:ln>
              <a:solidFill>
                <a:schemeClr val="accent3"/>
              </a:solidFill>
            </a:ln>
          </c:spPr>
          <c:marker>
            <c:symbol val="square"/>
            <c:size val="7"/>
            <c:spPr>
              <a:solidFill>
                <a:schemeClr val="accent3"/>
              </a:solidFill>
              <a:ln>
                <a:noFill/>
              </a:ln>
            </c:spPr>
          </c:marker>
          <c:dPt>
            <c:idx val="3"/>
            <c:bubble3D val="0"/>
            <c:extLst>
              <c:ext xmlns:c16="http://schemas.microsoft.com/office/drawing/2014/chart" uri="{C3380CC4-5D6E-409C-BE32-E72D297353CC}">
                <c16:uniqueId val="{00000000-CB26-4B16-B481-F6B96DD03D34}"/>
              </c:ext>
            </c:extLst>
          </c:dPt>
          <c:dLbls>
            <c:numFmt formatCode="0.0%" sourceLinked="0"/>
            <c:spPr>
              <a:noFill/>
              <a:ln>
                <a:noFill/>
              </a:ln>
              <a:effectLst/>
            </c:spPr>
            <c:txPr>
              <a:bodyPr wrap="square" lIns="38100" tIns="19050" rIns="38100" bIns="19050" anchor="ctr">
                <a:spAutoFit/>
              </a:bodyPr>
              <a:lstStyle/>
              <a:p>
                <a:pPr>
                  <a:defRPr b="1">
                    <a:solidFill>
                      <a:schemeClr val="accent3"/>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5"/>
                <c:pt idx="0">
                  <c:v>2019</c:v>
                </c:pt>
                <c:pt idx="1">
                  <c:v>2020</c:v>
                </c:pt>
                <c:pt idx="2">
                  <c:v>2021</c:v>
                </c:pt>
                <c:pt idx="3">
                  <c:v>2022</c:v>
                </c:pt>
                <c:pt idx="4">
                  <c:v>Q3 2023</c:v>
                </c:pt>
              </c:strCache>
            </c:strRef>
          </c:cat>
          <c:val>
            <c:numRef>
              <c:f>Sheet1!$E$2:$E$14</c:f>
              <c:numCache>
                <c:formatCode>0.00%</c:formatCode>
                <c:ptCount val="5"/>
                <c:pt idx="0">
                  <c:v>0.12939999999999999</c:v>
                </c:pt>
                <c:pt idx="1">
                  <c:v>0.1419</c:v>
                </c:pt>
                <c:pt idx="2">
                  <c:v>0.14799999999999999</c:v>
                </c:pt>
                <c:pt idx="3">
                  <c:v>0.14899999999999999</c:v>
                </c:pt>
                <c:pt idx="4">
                  <c:v>0.16</c:v>
                </c:pt>
              </c:numCache>
            </c:numRef>
          </c:val>
          <c:smooth val="0"/>
          <c:extLst>
            <c:ext xmlns:c16="http://schemas.microsoft.com/office/drawing/2014/chart" uri="{C3380CC4-5D6E-409C-BE32-E72D297353CC}">
              <c16:uniqueId val="{00000001-2C24-4D07-A6BD-794C07EA7098}"/>
            </c:ext>
          </c:extLst>
        </c:ser>
        <c:dLbls>
          <c:showLegendKey val="0"/>
          <c:showVal val="0"/>
          <c:showCatName val="0"/>
          <c:showSerName val="0"/>
          <c:showPercent val="0"/>
          <c:showBubbleSize val="0"/>
        </c:dLbls>
        <c:marker val="1"/>
        <c:smooth val="0"/>
        <c:axId val="918928024"/>
        <c:axId val="918923760"/>
      </c:lineChart>
      <c:catAx>
        <c:axId val="478194672"/>
        <c:scaling>
          <c:orientation val="minMax"/>
        </c:scaling>
        <c:delete val="0"/>
        <c:axPos val="b"/>
        <c:numFmt formatCode="General" sourceLinked="0"/>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vert="horz"/>
          <a:lstStyle/>
          <a:p>
            <a:pPr>
              <a:defRPr sz="1000">
                <a:solidFill>
                  <a:schemeClr val="accent5"/>
                </a:solidFill>
              </a:defRPr>
            </a:pPr>
            <a:endParaRPr lang="en-US"/>
          </a:p>
        </c:txPr>
        <c:crossAx val="478195064"/>
        <c:crosses val="autoZero"/>
        <c:auto val="1"/>
        <c:lblAlgn val="ctr"/>
        <c:lblOffset val="100"/>
        <c:noMultiLvlLbl val="0"/>
      </c:catAx>
      <c:valAx>
        <c:axId val="478195064"/>
        <c:scaling>
          <c:orientation val="minMax"/>
          <c:max val="1500000000"/>
          <c:min val="0"/>
        </c:scaling>
        <c:delete val="0"/>
        <c:axPos val="l"/>
        <c:title>
          <c:tx>
            <c:rich>
              <a:bodyPr/>
              <a:lstStyle/>
              <a:p>
                <a:pPr>
                  <a:defRPr/>
                </a:pPr>
                <a:r>
                  <a:rPr lang="en-US" sz="800" b="0">
                    <a:solidFill>
                      <a:schemeClr val="accent5"/>
                    </a:solidFill>
                  </a:rPr>
                  <a:t>CORE</a:t>
                </a:r>
                <a:r>
                  <a:rPr lang="en-US" sz="800" b="0" baseline="0">
                    <a:solidFill>
                      <a:schemeClr val="accent5"/>
                    </a:solidFill>
                  </a:rPr>
                  <a:t> CAPITAL</a:t>
                </a:r>
                <a:endParaRPr lang="en-US" sz="800" b="0">
                  <a:solidFill>
                    <a:schemeClr val="accent5"/>
                  </a:solidFill>
                </a:endParaRPr>
              </a:p>
              <a:p>
                <a:pPr>
                  <a:defRPr/>
                </a:pPr>
                <a:r>
                  <a:rPr lang="en-US" sz="800" b="0">
                    <a:solidFill>
                      <a:schemeClr val="accent5"/>
                    </a:solidFill>
                  </a:rPr>
                  <a:t>$</a:t>
                </a:r>
                <a:r>
                  <a:rPr lang="en-US" sz="800" b="0" baseline="0">
                    <a:solidFill>
                      <a:schemeClr val="accent5"/>
                    </a:solidFill>
                  </a:rPr>
                  <a:t> IN MILLIONS</a:t>
                </a:r>
                <a:endParaRPr lang="en-US" sz="800" b="0">
                  <a:solidFill>
                    <a:schemeClr val="accent5"/>
                  </a:solidFill>
                </a:endParaRPr>
              </a:p>
            </c:rich>
          </c:tx>
          <c:overlay val="0"/>
        </c:title>
        <c:numFmt formatCode="&quot;$&quot;#,##0" sourceLinked="0"/>
        <c:majorTickMark val="out"/>
        <c:minorTickMark val="none"/>
        <c:tickLblPos val="nextTo"/>
        <c:spPr>
          <a:noFill/>
          <a:ln w="9525" cap="flat" cmpd="sng" algn="ctr">
            <a:noFill/>
            <a:prstDash val="solid"/>
            <a:round/>
          </a:ln>
          <a:effectLst/>
        </c:spPr>
        <c:txPr>
          <a:bodyPr rot="-60000000" vert="horz"/>
          <a:lstStyle/>
          <a:p>
            <a:pPr>
              <a:defRPr sz="1000">
                <a:solidFill>
                  <a:schemeClr val="accent5"/>
                </a:solidFill>
              </a:defRPr>
            </a:pPr>
            <a:endParaRPr lang="en-US"/>
          </a:p>
        </c:txPr>
        <c:crossAx val="478194672"/>
        <c:crosses val="autoZero"/>
        <c:crossBetween val="between"/>
        <c:majorUnit val="200000000"/>
        <c:dispUnits>
          <c:builtInUnit val="millions"/>
        </c:dispUnits>
      </c:valAx>
      <c:valAx>
        <c:axId val="918923760"/>
        <c:scaling>
          <c:orientation val="minMax"/>
          <c:max val="0.33000000000000007"/>
        </c:scaling>
        <c:delete val="0"/>
        <c:axPos val="r"/>
        <c:title>
          <c:tx>
            <c:rich>
              <a:bodyPr/>
              <a:lstStyle/>
              <a:p>
                <a:pPr>
                  <a:defRPr sz="800">
                    <a:solidFill>
                      <a:schemeClr val="accent5"/>
                    </a:solidFill>
                  </a:defRPr>
                </a:pPr>
                <a:r>
                  <a:rPr lang="en-US" sz="800" b="0">
                    <a:solidFill>
                      <a:schemeClr val="accent5"/>
                    </a:solidFill>
                  </a:rPr>
                  <a:t>TIER</a:t>
                </a:r>
                <a:r>
                  <a:rPr lang="en-US" sz="800" b="0" baseline="0">
                    <a:solidFill>
                      <a:schemeClr val="accent5"/>
                    </a:solidFill>
                  </a:rPr>
                  <a:t> 1 CAPITAL RATIO (%)</a:t>
                </a:r>
                <a:endParaRPr lang="en-US" sz="800" b="0">
                  <a:solidFill>
                    <a:schemeClr val="accent5"/>
                  </a:solidFill>
                </a:endParaRPr>
              </a:p>
            </c:rich>
          </c:tx>
          <c:overlay val="0"/>
        </c:title>
        <c:numFmt formatCode="0.0%" sourceLinked="0"/>
        <c:majorTickMark val="out"/>
        <c:minorTickMark val="none"/>
        <c:tickLblPos val="nextTo"/>
        <c:txPr>
          <a:bodyPr/>
          <a:lstStyle/>
          <a:p>
            <a:pPr>
              <a:defRPr>
                <a:solidFill>
                  <a:schemeClr val="accent5"/>
                </a:solidFill>
              </a:defRPr>
            </a:pPr>
            <a:endParaRPr lang="en-US"/>
          </a:p>
        </c:txPr>
        <c:crossAx val="918928024"/>
        <c:crosses val="max"/>
        <c:crossBetween val="between"/>
      </c:valAx>
      <c:catAx>
        <c:axId val="918928024"/>
        <c:scaling>
          <c:orientation val="minMax"/>
        </c:scaling>
        <c:delete val="1"/>
        <c:axPos val="b"/>
        <c:numFmt formatCode="General" sourceLinked="1"/>
        <c:majorTickMark val="out"/>
        <c:minorTickMark val="none"/>
        <c:tickLblPos val="nextTo"/>
        <c:crossAx val="918923760"/>
        <c:crosses val="autoZero"/>
        <c:auto val="1"/>
        <c:lblAlgn val="ctr"/>
        <c:lblOffset val="100"/>
        <c:noMultiLvlLbl val="0"/>
      </c:catAx>
      <c:spPr>
        <a:noFill/>
        <a:ln>
          <a:noFill/>
        </a:ln>
        <a:effectLst/>
      </c:spPr>
    </c:plotArea>
    <c:legend>
      <c:legendPos val="b"/>
      <c:legendEntry>
        <c:idx val="2"/>
        <c:delete val="1"/>
      </c:legendEntry>
      <c:overlay val="0"/>
      <c:spPr>
        <a:noFill/>
        <a:ln>
          <a:noFill/>
        </a:ln>
        <a:effectLst/>
      </c:spPr>
      <c:txPr>
        <a:bodyPr rot="0" vert="horz"/>
        <a:lstStyle/>
        <a:p>
          <a:pPr>
            <a:defRPr sz="800">
              <a:solidFill>
                <a:schemeClr val="accent5"/>
              </a:solidFill>
            </a:defRPr>
          </a:pPr>
          <a:endParaRPr lang="en-US"/>
        </a:p>
      </c:txPr>
    </c:legend>
    <c:plotVisOnly val="1"/>
    <c:dispBlanksAs val="gap"/>
    <c:showDLblsOverMax val="0"/>
  </c:chart>
  <c:spPr>
    <a:noFill/>
    <a:ln w="9525" cap="flat" cmpd="sng" algn="ctr">
      <a:noFill/>
      <a:prstDash val="solid"/>
    </a:ln>
    <a:effectLst/>
  </c:spPr>
  <c:txPr>
    <a:bodyPr/>
    <a:lstStyle/>
    <a:p>
      <a:pPr>
        <a:defRPr sz="1050">
          <a:latin typeface="+mn-lt"/>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b="1" i="1">
                <a:solidFill>
                  <a:schemeClr val="accent1"/>
                </a:solidFill>
                <a:latin typeface="+mj-lt"/>
              </a:rPr>
              <a:t>By Geographic Region</a:t>
            </a:r>
          </a:p>
        </c:rich>
      </c:tx>
      <c:layout>
        <c:manualLayout>
          <c:xMode val="edge"/>
          <c:yMode val="edge"/>
          <c:x val="1.8844597111808479E-3"/>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81193289090668"/>
          <c:y val="0.17316415893557857"/>
          <c:w val="0.76074585303942055"/>
          <c:h val="0.78271458641927183"/>
        </c:manualLayout>
      </c:layout>
      <c:pieChart>
        <c:varyColors val="1"/>
        <c:ser>
          <c:idx val="0"/>
          <c:order val="0"/>
          <c:tx>
            <c:strRef>
              <c:f>Sheet1!$B$1</c:f>
              <c:strCache>
                <c:ptCount val="1"/>
                <c:pt idx="0">
                  <c:v>Geographic Region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144-4F6D-BFBE-D11D4FD4D77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144-4F6D-BFBE-D11D4FD4D77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144-4F6D-BFBE-D11D4FD4D77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144-4F6D-BFBE-D11D4FD4D77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144-4F6D-BFBE-D11D4FD4D77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144-4F6D-BFBE-D11D4FD4D777}"/>
              </c:ext>
            </c:extLst>
          </c:dPt>
          <c:dLbls>
            <c:dLbl>
              <c:idx val="4"/>
              <c:layout>
                <c:manualLayout>
                  <c:x val="-4.7718934892561045E-3"/>
                  <c:y val="2.429770536108729E-3"/>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5"/>
                      </a:solidFill>
                      <a:latin typeface="Arial Narrow" panose="020B0606020202030204" pitchFamily="34" charset="0"/>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144-4F6D-BFBE-D11D4FD4D77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Narrow" panose="020B0606020202030204" pitchFamily="34" charset="0"/>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Northwest </c:v>
                </c:pt>
                <c:pt idx="1">
                  <c:v>Southwest</c:v>
                </c:pt>
                <c:pt idx="2">
                  <c:v>Mid-North</c:v>
                </c:pt>
                <c:pt idx="3">
                  <c:v>Mid-South</c:v>
                </c:pt>
                <c:pt idx="4">
                  <c:v>Northeast</c:v>
                </c:pt>
                <c:pt idx="5">
                  <c:v>Southeast</c:v>
                </c:pt>
              </c:strCache>
            </c:strRef>
          </c:cat>
          <c:val>
            <c:numRef>
              <c:f>Sheet1!$B$2:$B$7</c:f>
              <c:numCache>
                <c:formatCode>0%</c:formatCode>
                <c:ptCount val="6"/>
                <c:pt idx="0">
                  <c:v>0.13</c:v>
                </c:pt>
                <c:pt idx="1">
                  <c:v>0.3</c:v>
                </c:pt>
                <c:pt idx="2">
                  <c:v>0.26</c:v>
                </c:pt>
                <c:pt idx="3">
                  <c:v>0.18</c:v>
                </c:pt>
                <c:pt idx="4">
                  <c:v>0.04</c:v>
                </c:pt>
                <c:pt idx="5">
                  <c:v>0.09</c:v>
                </c:pt>
              </c:numCache>
            </c:numRef>
          </c:val>
          <c:extLst>
            <c:ext xmlns:c16="http://schemas.microsoft.com/office/drawing/2014/chart" uri="{C3380CC4-5D6E-409C-BE32-E72D297353CC}">
              <c16:uniqueId val="{0000000C-8144-4F6D-BFBE-D11D4FD4D77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78927694182573"/>
          <c:y val="0.17651412385333021"/>
          <c:w val="0.76188041851624999"/>
          <c:h val="0.78388191575063015"/>
        </c:manualLayout>
      </c:layout>
      <c:pieChart>
        <c:varyColors val="1"/>
        <c:ser>
          <c:idx val="0"/>
          <c:order val="0"/>
          <c:tx>
            <c:strRef>
              <c:f>Sheet1!$B$1</c:f>
              <c:strCache>
                <c:ptCount val="1"/>
                <c:pt idx="0">
                  <c:v>Farm &amp; Ranch Loans by Commodity Type</c:v>
                </c:pt>
              </c:strCache>
            </c:strRef>
          </c:tx>
          <c:spPr>
            <a:effectLst/>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03A-4214-BE73-580AD89D313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03A-4214-BE73-580AD89D313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03A-4214-BE73-580AD89D313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03A-4214-BE73-580AD89D313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03A-4214-BE73-580AD89D313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03A-4214-BE73-580AD89D313A}"/>
              </c:ext>
            </c:extLst>
          </c:dPt>
          <c:dLbls>
            <c:dLbl>
              <c:idx val="0"/>
              <c:layout>
                <c:manualLayout>
                  <c:x val="-8.5707140550083577E-2"/>
                  <c:y val="-1.6919184284209327E-2"/>
                </c:manualLayout>
              </c:layout>
              <c:tx>
                <c:rich>
                  <a:bodyPr wrap="square" lIns="38100" tIns="19050" rIns="38100" bIns="19050" anchor="ctr">
                    <a:noAutofit/>
                  </a:bodyPr>
                  <a:lstStyle/>
                  <a:p>
                    <a:pPr>
                      <a:defRPr sz="1200" b="1">
                        <a:solidFill>
                          <a:schemeClr val="bg1"/>
                        </a:solidFill>
                        <a:latin typeface="Arial Narrow" panose="020B0606020202030204" pitchFamily="34" charset="0"/>
                      </a:defRPr>
                    </a:pPr>
                    <a:fld id="{9F47286D-B0CA-4B3C-88BF-766693428A1E}" type="CATEGORYNAME">
                      <a:rPr lang="en-US" sz="1200"/>
                      <a:pPr>
                        <a:defRPr sz="1200" b="1">
                          <a:solidFill>
                            <a:schemeClr val="bg1"/>
                          </a:solidFill>
                          <a:latin typeface="Arial Narrow" panose="020B0606020202030204" pitchFamily="34" charset="0"/>
                        </a:defRPr>
                      </a:pPr>
                      <a:t>[CATEGORY NAME]</a:t>
                    </a:fld>
                    <a:r>
                      <a:rPr lang="en-US" sz="1200" baseline="0"/>
                      <a:t>
</a:t>
                    </a:r>
                    <a:fld id="{BDFB4B82-2882-4200-B5E8-4A45B243AFB3}" type="VALUE">
                      <a:rPr lang="en-US" sz="1200" baseline="0"/>
                      <a:pPr>
                        <a:defRPr sz="1200" b="1">
                          <a:solidFill>
                            <a:schemeClr val="bg1"/>
                          </a:solidFill>
                          <a:latin typeface="Arial Narrow" panose="020B0606020202030204" pitchFamily="34" charset="0"/>
                        </a:defRPr>
                      </a:pPr>
                      <a:t>[VALUE]</a:t>
                    </a:fld>
                    <a:endParaRPr lang="en-US" sz="1200" baseline="0"/>
                  </a:p>
                </c:rich>
              </c:tx>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1302270011947431"/>
                      <c:h val="0.13646296299589819"/>
                    </c:manualLayout>
                  </c15:layout>
                  <c15:dlblFieldTable/>
                  <c15:showDataLabelsRange val="0"/>
                </c:ext>
                <c:ext xmlns:c16="http://schemas.microsoft.com/office/drawing/2014/chart" uri="{C3380CC4-5D6E-409C-BE32-E72D297353CC}">
                  <c16:uniqueId val="{00000001-003A-4214-BE73-580AD89D313A}"/>
                </c:ext>
              </c:extLst>
            </c:dLbl>
            <c:dLbl>
              <c:idx val="1"/>
              <c:layout>
                <c:manualLayout>
                  <c:x val="0.16702375688701995"/>
                  <c:y val="-0.13413238456189283"/>
                </c:manualLayout>
              </c:layout>
              <c:tx>
                <c:rich>
                  <a:bodyPr wrap="square" lIns="38100" tIns="19050" rIns="38100" bIns="19050" anchor="ctr">
                    <a:spAutoFit/>
                  </a:bodyPr>
                  <a:lstStyle/>
                  <a:p>
                    <a:pPr>
                      <a:defRPr sz="1200" b="1">
                        <a:solidFill>
                          <a:schemeClr val="bg1"/>
                        </a:solidFill>
                        <a:latin typeface="Arial Narrow" panose="020B0606020202030204" pitchFamily="34" charset="0"/>
                      </a:defRPr>
                    </a:pPr>
                    <a:fld id="{D7D9ECF1-220F-42CA-AFEA-9A7FA6F2D2F7}" type="CATEGORYNAME">
                      <a:rPr lang="en-US" sz="1200"/>
                      <a:pPr>
                        <a:defRPr sz="1200" b="1">
                          <a:solidFill>
                            <a:schemeClr val="bg1"/>
                          </a:solidFill>
                          <a:latin typeface="Arial Narrow" panose="020B0606020202030204" pitchFamily="34" charset="0"/>
                        </a:defRPr>
                      </a:pPr>
                      <a:t>[CATEGORY NAME]</a:t>
                    </a:fld>
                    <a:r>
                      <a:rPr lang="en-US" sz="1200" baseline="0"/>
                      <a:t>
</a:t>
                    </a:r>
                    <a:fld id="{43275B99-D69D-4F1B-AB9D-00D3C978CE3E}" type="VALUE">
                      <a:rPr lang="en-US" sz="1200" baseline="0"/>
                      <a:pPr>
                        <a:defRPr sz="1200" b="1">
                          <a:solidFill>
                            <a:schemeClr val="bg1"/>
                          </a:solidFill>
                          <a:latin typeface="Arial Narrow" panose="020B0606020202030204" pitchFamily="34" charset="0"/>
                        </a:defRPr>
                      </a:pPr>
                      <a:t>[VALUE]</a:t>
                    </a:fld>
                    <a:endParaRPr lang="en-US" sz="1200" baseline="0"/>
                  </a:p>
                </c:rich>
              </c:tx>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054062126642772"/>
                      <c:h val="0.24454162968864951"/>
                    </c:manualLayout>
                  </c15:layout>
                  <c15:dlblFieldTable/>
                  <c15:showDataLabelsRange val="0"/>
                </c:ext>
                <c:ext xmlns:c16="http://schemas.microsoft.com/office/drawing/2014/chart" uri="{C3380CC4-5D6E-409C-BE32-E72D297353CC}">
                  <c16:uniqueId val="{00000003-003A-4214-BE73-580AD89D313A}"/>
                </c:ext>
              </c:extLst>
            </c:dLbl>
            <c:dLbl>
              <c:idx val="2"/>
              <c:layout>
                <c:manualLayout>
                  <c:x val="0.21891582317246433"/>
                  <c:y val="0.12094644110080299"/>
                </c:manualLayout>
              </c:layout>
              <c:tx>
                <c:rich>
                  <a:bodyPr wrap="square" lIns="38100" tIns="19050" rIns="38100" bIns="19050" anchor="ctr">
                    <a:spAutoFit/>
                  </a:bodyPr>
                  <a:lstStyle/>
                  <a:p>
                    <a:pPr>
                      <a:defRPr sz="1200" b="1">
                        <a:solidFill>
                          <a:schemeClr val="bg1"/>
                        </a:solidFill>
                        <a:latin typeface="Arial Narrow" panose="020B0606020202030204" pitchFamily="34" charset="0"/>
                      </a:defRPr>
                    </a:pPr>
                    <a:fld id="{89CFC757-F47F-49C3-A112-FA8971F53D2A}" type="CATEGORYNAME">
                      <a:rPr lang="en-US" sz="1200"/>
                      <a:pPr>
                        <a:defRPr sz="1200" b="1">
                          <a:solidFill>
                            <a:schemeClr val="bg1"/>
                          </a:solidFill>
                          <a:latin typeface="Arial Narrow" panose="020B0606020202030204" pitchFamily="34" charset="0"/>
                        </a:defRPr>
                      </a:pPr>
                      <a:t>[CATEGORY NAME]</a:t>
                    </a:fld>
                    <a:r>
                      <a:rPr lang="en-US" sz="1200" baseline="0"/>
                      <a:t>
</a:t>
                    </a:r>
                    <a:fld id="{E08EA62C-95B9-4858-9D20-FB8957E075C1}" type="VALUE">
                      <a:rPr lang="en-US" sz="1200" baseline="0"/>
                      <a:pPr>
                        <a:defRPr sz="1200" b="1">
                          <a:solidFill>
                            <a:schemeClr val="bg1"/>
                          </a:solidFill>
                          <a:latin typeface="Arial Narrow" panose="020B0606020202030204" pitchFamily="34" charset="0"/>
                        </a:defRPr>
                      </a:pPr>
                      <a:t>[VALUE]</a:t>
                    </a:fld>
                    <a:endParaRPr lang="en-US" sz="1200" baseline="0"/>
                  </a:p>
                </c:rich>
              </c:tx>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003A-4214-BE73-580AD89D313A}"/>
                </c:ext>
              </c:extLst>
            </c:dLbl>
            <c:dLbl>
              <c:idx val="3"/>
              <c:layout>
                <c:manualLayout>
                  <c:x val="-0.10276319626713334"/>
                  <c:y val="4.6232895999734409E-2"/>
                </c:manualLayout>
              </c:layout>
              <c:tx>
                <c:rich>
                  <a:bodyPr wrap="square" lIns="38100" tIns="19050" rIns="38100" bIns="19050" anchor="ctr">
                    <a:spAutoFit/>
                  </a:bodyPr>
                  <a:lstStyle/>
                  <a:p>
                    <a:pPr>
                      <a:defRPr sz="1200" b="1">
                        <a:solidFill>
                          <a:schemeClr val="accent5"/>
                        </a:solidFill>
                        <a:latin typeface="Arial Narrow" panose="020B0606020202030204" pitchFamily="34" charset="0"/>
                      </a:defRPr>
                    </a:pPr>
                    <a:fld id="{662B5B25-2870-4C0B-A2CC-94F56CE8A725}" type="CATEGORYNAME">
                      <a:rPr lang="en-US" sz="1200" b="1"/>
                      <a:pPr>
                        <a:defRPr sz="1200" b="1">
                          <a:solidFill>
                            <a:schemeClr val="accent5"/>
                          </a:solidFill>
                          <a:latin typeface="Arial Narrow" panose="020B0606020202030204" pitchFamily="34" charset="0"/>
                        </a:defRPr>
                      </a:pPr>
                      <a:t>[CATEGORY NAME]</a:t>
                    </a:fld>
                    <a:r>
                      <a:rPr lang="en-US" sz="1200" b="1" baseline="0"/>
                      <a:t>
</a:t>
                    </a:r>
                    <a:fld id="{F23B3E55-8C73-4351-B25C-21708F4235D4}" type="VALUE">
                      <a:rPr lang="en-US" sz="1200" b="1" baseline="0"/>
                      <a:pPr>
                        <a:defRPr sz="1200" b="1">
                          <a:solidFill>
                            <a:schemeClr val="accent5"/>
                          </a:solidFill>
                          <a:latin typeface="Arial Narrow" panose="020B0606020202030204" pitchFamily="34" charset="0"/>
                        </a:defRPr>
                      </a:pPr>
                      <a:t>[VALUE]</a:t>
                    </a:fld>
                    <a:endParaRPr lang="en-US" sz="1200" b="1" baseline="0"/>
                  </a:p>
                </c:rich>
              </c:tx>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2487056949422538"/>
                      <c:h val="0.14088639345321619"/>
                    </c:manualLayout>
                  </c15:layout>
                  <c15:dlblFieldTable/>
                  <c15:showDataLabelsRange val="0"/>
                </c:ext>
                <c:ext xmlns:c16="http://schemas.microsoft.com/office/drawing/2014/chart" uri="{C3380CC4-5D6E-409C-BE32-E72D297353CC}">
                  <c16:uniqueId val="{00000007-003A-4214-BE73-580AD89D313A}"/>
                </c:ext>
              </c:extLst>
            </c:dLbl>
            <c:dLbl>
              <c:idx val="4"/>
              <c:layout>
                <c:manualLayout>
                  <c:x val="0.38340382271782986"/>
                  <c:y val="3.2912606221252041E-2"/>
                </c:manualLayout>
              </c:layout>
              <c:tx>
                <c:rich>
                  <a:bodyPr wrap="square" lIns="38100" tIns="19050" rIns="38100" bIns="19050" anchor="ctr">
                    <a:noAutofit/>
                  </a:bodyPr>
                  <a:lstStyle/>
                  <a:p>
                    <a:pPr>
                      <a:defRPr sz="1200" b="1">
                        <a:solidFill>
                          <a:schemeClr val="accent5"/>
                        </a:solidFill>
                        <a:latin typeface="Arial Narrow" panose="020B0606020202030204" pitchFamily="34" charset="0"/>
                      </a:defRPr>
                    </a:pPr>
                    <a:fld id="{A548F538-4493-4C51-9672-1D745129157E}" type="CATEGORYNAME">
                      <a:rPr lang="en-US" sz="1200" b="1"/>
                      <a:pPr>
                        <a:defRPr sz="1200" b="1">
                          <a:solidFill>
                            <a:schemeClr val="accent5"/>
                          </a:solidFill>
                          <a:latin typeface="Arial Narrow" panose="020B0606020202030204" pitchFamily="34" charset="0"/>
                        </a:defRPr>
                      </a:pPr>
                      <a:t>[CATEGORY NAME]</a:t>
                    </a:fld>
                    <a:r>
                      <a:rPr lang="en-US" sz="1200" b="1" baseline="0"/>
                      <a:t>
</a:t>
                    </a:r>
                    <a:fld id="{938C5676-31BA-47BA-9DA5-C16413EAC1D2}" type="VALUE">
                      <a:rPr lang="en-US" sz="1200" b="1" baseline="0"/>
                      <a:pPr>
                        <a:defRPr sz="1200" b="1">
                          <a:solidFill>
                            <a:schemeClr val="accent5"/>
                          </a:solidFill>
                          <a:latin typeface="Arial Narrow" panose="020B0606020202030204" pitchFamily="34" charset="0"/>
                        </a:defRPr>
                      </a:pPr>
                      <a:t>[VALUE]</a:t>
                    </a:fld>
                    <a:endParaRPr lang="en-US" sz="1200" b="1" baseline="0"/>
                  </a:p>
                </c:rich>
              </c:tx>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6084157884434453"/>
                      <c:h val="0.17169122424053429"/>
                    </c:manualLayout>
                  </c15:layout>
                  <c15:dlblFieldTable/>
                  <c15:showDataLabelsRange val="0"/>
                </c:ext>
                <c:ext xmlns:c16="http://schemas.microsoft.com/office/drawing/2014/chart" uri="{C3380CC4-5D6E-409C-BE32-E72D297353CC}">
                  <c16:uniqueId val="{00000009-003A-4214-BE73-580AD89D313A}"/>
                </c:ext>
              </c:extLst>
            </c:dLbl>
            <c:dLbl>
              <c:idx val="5"/>
              <c:delete val="1"/>
              <c:extLst>
                <c:ext xmlns:c15="http://schemas.microsoft.com/office/drawing/2012/chart" uri="{CE6537A1-D6FC-4f65-9D91-7224C49458BB}"/>
                <c:ext xmlns:c16="http://schemas.microsoft.com/office/drawing/2014/chart" uri="{C3380CC4-5D6E-409C-BE32-E72D297353CC}">
                  <c16:uniqueId val="{0000000B-003A-4214-BE73-580AD89D313A}"/>
                </c:ext>
              </c:extLst>
            </c:dLbl>
            <c:spPr>
              <a:noFill/>
              <a:ln>
                <a:noFill/>
              </a:ln>
              <a:effectLst/>
            </c:spPr>
            <c:txPr>
              <a:bodyPr wrap="square" lIns="38100" tIns="19050" rIns="38100" bIns="19050" anchor="ctr">
                <a:spAutoFit/>
              </a:bodyPr>
              <a:lstStyle/>
              <a:p>
                <a:pPr>
                  <a:defRPr sz="1200">
                    <a:latin typeface="Arial Narrow" panose="020B0606020202030204" pitchFamily="34" charset="0"/>
                  </a:defRPr>
                </a:pPr>
                <a:endParaRPr lang="en-US"/>
              </a:p>
            </c:txPr>
            <c:dLblPos val="inEnd"/>
            <c:showLegendKey val="0"/>
            <c:showVal val="1"/>
            <c:showCatName val="1"/>
            <c:showSerName val="0"/>
            <c:showPercent val="0"/>
            <c:showBubbleSize val="0"/>
            <c:separator>
</c:separator>
            <c:showLeaderLines val="1"/>
            <c:leaderLines>
              <c:spPr>
                <a:ln>
                  <a:solidFill>
                    <a:schemeClr val="accent5"/>
                  </a:solidFill>
                </a:ln>
              </c:spPr>
            </c:leaderLines>
            <c:extLst>
              <c:ext xmlns:c15="http://schemas.microsoft.com/office/drawing/2012/chart" uri="{CE6537A1-D6FC-4f65-9D91-7224C49458BB}"/>
            </c:extLst>
          </c:dLbls>
          <c:cat>
            <c:strRef>
              <c:f>Sheet1!$A$2:$A$7</c:f>
              <c:strCache>
                <c:ptCount val="6"/>
                <c:pt idx="0">
                  <c:v>Crops</c:v>
                </c:pt>
                <c:pt idx="1">
                  <c:v>Permanent Plantings</c:v>
                </c:pt>
                <c:pt idx="2">
                  <c:v>Livestock</c:v>
                </c:pt>
                <c:pt idx="3">
                  <c:v>Part-time Farm</c:v>
                </c:pt>
                <c:pt idx="4">
                  <c:v>Ag. Storage and Processing</c:v>
                </c:pt>
                <c:pt idx="5">
                  <c:v>Other</c:v>
                </c:pt>
              </c:strCache>
            </c:strRef>
          </c:cat>
          <c:val>
            <c:numRef>
              <c:f>Sheet1!$B$2:$B$7</c:f>
              <c:numCache>
                <c:formatCode>0%</c:formatCode>
                <c:ptCount val="6"/>
                <c:pt idx="0">
                  <c:v>0.49</c:v>
                </c:pt>
                <c:pt idx="1">
                  <c:v>0.221</c:v>
                </c:pt>
                <c:pt idx="2">
                  <c:v>0.19</c:v>
                </c:pt>
                <c:pt idx="3">
                  <c:v>0.04</c:v>
                </c:pt>
                <c:pt idx="4">
                  <c:v>0.06</c:v>
                </c:pt>
                <c:pt idx="5">
                  <c:v>1E-3</c:v>
                </c:pt>
              </c:numCache>
            </c:numRef>
          </c:val>
          <c:extLst>
            <c:ext xmlns:c16="http://schemas.microsoft.com/office/drawing/2014/chart" uri="{C3380CC4-5D6E-409C-BE32-E72D297353CC}">
              <c16:uniqueId val="{0000000C-003A-4214-BE73-580AD89D313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1" u="none" strike="noStrike" kern="1200" spc="0" baseline="0">
                <a:solidFill>
                  <a:schemeClr val="accent1"/>
                </a:solidFill>
                <a:latin typeface="+mj-lt"/>
                <a:ea typeface="+mn-ea"/>
                <a:cs typeface="+mn-cs"/>
              </a:defRPr>
            </a:pPr>
            <a:r>
              <a:rPr lang="en-US" sz="1400" b="1" i="1">
                <a:solidFill>
                  <a:schemeClr val="accent1"/>
                </a:solidFill>
                <a:latin typeface="+mj-lt"/>
              </a:rPr>
              <a:t>90-Day Delinquencies</a:t>
            </a:r>
          </a:p>
        </c:rich>
      </c:tx>
      <c:layout>
        <c:manualLayout>
          <c:xMode val="edge"/>
          <c:yMode val="edge"/>
          <c:x val="1.503464664319567E-3"/>
          <c:y val="0"/>
        </c:manualLayout>
      </c:layout>
      <c:overlay val="0"/>
      <c:spPr>
        <a:noFill/>
        <a:ln>
          <a:noFill/>
        </a:ln>
        <a:effectLst/>
      </c:spPr>
      <c:txPr>
        <a:bodyPr rot="0" spcFirstLastPara="1" vertOverflow="ellipsis" vert="horz" wrap="square" anchor="ctr" anchorCtr="1"/>
        <a:lstStyle/>
        <a:p>
          <a:pPr>
            <a:defRPr sz="1400" b="1" i="1" u="none" strike="noStrike" kern="1200" spc="0" baseline="0">
              <a:solidFill>
                <a:schemeClr val="accent1"/>
              </a:solidFill>
              <a:latin typeface="+mj-lt"/>
              <a:ea typeface="+mn-ea"/>
              <a:cs typeface="+mn-cs"/>
            </a:defRPr>
          </a:pPr>
          <a:endParaRPr lang="en-US"/>
        </a:p>
      </c:txPr>
    </c:title>
    <c:autoTitleDeleted val="0"/>
    <c:plotArea>
      <c:layout>
        <c:manualLayout>
          <c:layoutTarget val="inner"/>
          <c:xMode val="edge"/>
          <c:yMode val="edge"/>
          <c:x val="7.6462317210348713E-2"/>
          <c:y val="0.13114754098360656"/>
          <c:w val="0.8833397854488968"/>
          <c:h val="0.58488316954346087"/>
        </c:manualLayout>
      </c:layout>
      <c:lineChart>
        <c:grouping val="standard"/>
        <c:varyColors val="0"/>
        <c:ser>
          <c:idx val="0"/>
          <c:order val="0"/>
          <c:tx>
            <c:strRef>
              <c:f>Sheet1!$B$1</c:f>
              <c:strCache>
                <c:ptCount val="1"/>
                <c:pt idx="0">
                  <c:v>Industry 90-Day Delinquencies</c:v>
                </c:pt>
              </c:strCache>
            </c:strRef>
          </c:tx>
          <c:spPr>
            <a:ln w="38100" cap="rnd">
              <a:solidFill>
                <a:schemeClr val="accent1"/>
              </a:solidFill>
              <a:round/>
            </a:ln>
            <a:effectLst/>
          </c:spPr>
          <c:marker>
            <c:symbol val="circle"/>
            <c:size val="5"/>
            <c:spPr>
              <a:solidFill>
                <a:schemeClr val="accent1"/>
              </a:solidFill>
              <a:ln w="9525">
                <a:solidFill>
                  <a:schemeClr val="accent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B03D-41CC-BB5B-4A859CB262B1}"/>
                </c:ext>
              </c:extLst>
            </c:dLbl>
            <c:dLbl>
              <c:idx val="1"/>
              <c:delete val="1"/>
              <c:extLst>
                <c:ext xmlns:c15="http://schemas.microsoft.com/office/drawing/2012/chart" uri="{CE6537A1-D6FC-4f65-9D91-7224C49458BB}"/>
                <c:ext xmlns:c16="http://schemas.microsoft.com/office/drawing/2014/chart" uri="{C3380CC4-5D6E-409C-BE32-E72D297353CC}">
                  <c16:uniqueId val="{00000001-B03D-41CC-BB5B-4A859CB262B1}"/>
                </c:ext>
              </c:extLst>
            </c:dLbl>
            <c:dLbl>
              <c:idx val="2"/>
              <c:delete val="1"/>
              <c:extLst>
                <c:ext xmlns:c15="http://schemas.microsoft.com/office/drawing/2012/chart" uri="{CE6537A1-D6FC-4f65-9D91-7224C49458BB}"/>
                <c:ext xmlns:c16="http://schemas.microsoft.com/office/drawing/2014/chart" uri="{C3380CC4-5D6E-409C-BE32-E72D297353CC}">
                  <c16:uniqueId val="{00000002-B03D-41CC-BB5B-4A859CB262B1}"/>
                </c:ext>
              </c:extLst>
            </c:dLbl>
            <c:dLbl>
              <c:idx val="3"/>
              <c:delete val="1"/>
              <c:extLst>
                <c:ext xmlns:c15="http://schemas.microsoft.com/office/drawing/2012/chart" uri="{CE6537A1-D6FC-4f65-9D91-7224C49458BB}"/>
                <c:ext xmlns:c16="http://schemas.microsoft.com/office/drawing/2014/chart" uri="{C3380CC4-5D6E-409C-BE32-E72D297353CC}">
                  <c16:uniqueId val="{00000003-B03D-41CC-BB5B-4A859CB262B1}"/>
                </c:ext>
              </c:extLst>
            </c:dLbl>
            <c:dLbl>
              <c:idx val="4"/>
              <c:delete val="1"/>
              <c:extLst>
                <c:ext xmlns:c15="http://schemas.microsoft.com/office/drawing/2012/chart" uri="{CE6537A1-D6FC-4f65-9D91-7224C49458BB}"/>
                <c:ext xmlns:c16="http://schemas.microsoft.com/office/drawing/2014/chart" uri="{C3380CC4-5D6E-409C-BE32-E72D297353CC}">
                  <c16:uniqueId val="{00000017-B03D-41CC-BB5B-4A859CB262B1}"/>
                </c:ext>
              </c:extLst>
            </c:dLbl>
            <c:dLbl>
              <c:idx val="5"/>
              <c:delete val="1"/>
              <c:extLst>
                <c:ext xmlns:c15="http://schemas.microsoft.com/office/drawing/2012/chart" uri="{CE6537A1-D6FC-4f65-9D91-7224C49458BB}"/>
                <c:ext xmlns:c16="http://schemas.microsoft.com/office/drawing/2014/chart" uri="{C3380CC4-5D6E-409C-BE32-E72D297353CC}">
                  <c16:uniqueId val="{00000000-8E8D-4AC3-821B-584D5D74E338}"/>
                </c:ext>
              </c:extLst>
            </c:dLbl>
            <c:dLbl>
              <c:idx val="6"/>
              <c:delete val="1"/>
              <c:extLst>
                <c:ext xmlns:c15="http://schemas.microsoft.com/office/drawing/2012/chart" uri="{CE6537A1-D6FC-4f65-9D91-7224C49458BB}"/>
                <c:ext xmlns:c16="http://schemas.microsoft.com/office/drawing/2014/chart" uri="{C3380CC4-5D6E-409C-BE32-E72D297353CC}">
                  <c16:uniqueId val="{00000004-B03D-41CC-BB5B-4A859CB262B1}"/>
                </c:ext>
              </c:extLst>
            </c:dLbl>
            <c:dLbl>
              <c:idx val="7"/>
              <c:delete val="1"/>
              <c:extLst>
                <c:ext xmlns:c15="http://schemas.microsoft.com/office/drawing/2012/chart" uri="{CE6537A1-D6FC-4f65-9D91-7224C49458BB}"/>
                <c:ext xmlns:c16="http://schemas.microsoft.com/office/drawing/2014/chart" uri="{C3380CC4-5D6E-409C-BE32-E72D297353CC}">
                  <c16:uniqueId val="{00000005-B03D-41CC-BB5B-4A859CB262B1}"/>
                </c:ext>
              </c:extLst>
            </c:dLbl>
            <c:dLbl>
              <c:idx val="8"/>
              <c:delete val="1"/>
              <c:extLst>
                <c:ext xmlns:c15="http://schemas.microsoft.com/office/drawing/2012/chart" uri="{CE6537A1-D6FC-4f65-9D91-7224C49458BB}"/>
                <c:ext xmlns:c16="http://schemas.microsoft.com/office/drawing/2014/chart" uri="{C3380CC4-5D6E-409C-BE32-E72D297353CC}">
                  <c16:uniqueId val="{00000006-B03D-41CC-BB5B-4A859CB262B1}"/>
                </c:ext>
              </c:extLst>
            </c:dLbl>
            <c:dLbl>
              <c:idx val="9"/>
              <c:delete val="1"/>
              <c:extLst>
                <c:ext xmlns:c15="http://schemas.microsoft.com/office/drawing/2012/chart" uri="{CE6537A1-D6FC-4f65-9D91-7224C49458BB}"/>
                <c:ext xmlns:c16="http://schemas.microsoft.com/office/drawing/2014/chart" uri="{C3380CC4-5D6E-409C-BE32-E72D297353CC}">
                  <c16:uniqueId val="{0000000B-3774-48BD-B54D-497BC9F4EDB4}"/>
                </c:ext>
              </c:extLst>
            </c:dLbl>
            <c:dLbl>
              <c:idx val="10"/>
              <c:delete val="1"/>
              <c:extLst>
                <c:ext xmlns:c15="http://schemas.microsoft.com/office/drawing/2012/chart" uri="{CE6537A1-D6FC-4f65-9D91-7224C49458BB}"/>
                <c:ext xmlns:c16="http://schemas.microsoft.com/office/drawing/2014/chart" uri="{C3380CC4-5D6E-409C-BE32-E72D297353CC}">
                  <c16:uniqueId val="{00000007-B03D-41CC-BB5B-4A859CB262B1}"/>
                </c:ext>
              </c:extLst>
            </c:dLbl>
            <c:dLbl>
              <c:idx val="11"/>
              <c:delete val="1"/>
              <c:extLst>
                <c:ext xmlns:c15="http://schemas.microsoft.com/office/drawing/2012/chart" uri="{CE6537A1-D6FC-4f65-9D91-7224C49458BB}"/>
                <c:ext xmlns:c16="http://schemas.microsoft.com/office/drawing/2014/chart" uri="{C3380CC4-5D6E-409C-BE32-E72D297353CC}">
                  <c16:uniqueId val="{00000008-B03D-41CC-BB5B-4A859CB262B1}"/>
                </c:ext>
              </c:extLst>
            </c:dLbl>
            <c:dLbl>
              <c:idx val="12"/>
              <c:delete val="1"/>
              <c:extLst>
                <c:ext xmlns:c15="http://schemas.microsoft.com/office/drawing/2012/chart" uri="{CE6537A1-D6FC-4f65-9D91-7224C49458BB}"/>
                <c:ext xmlns:c16="http://schemas.microsoft.com/office/drawing/2014/chart" uri="{C3380CC4-5D6E-409C-BE32-E72D297353CC}">
                  <c16:uniqueId val="{00000009-B03D-41CC-BB5B-4A859CB262B1}"/>
                </c:ext>
              </c:extLst>
            </c:dLbl>
            <c:dLbl>
              <c:idx val="13"/>
              <c:delete val="1"/>
              <c:extLst>
                <c:ext xmlns:c15="http://schemas.microsoft.com/office/drawing/2012/chart" uri="{CE6537A1-D6FC-4f65-9D91-7224C49458BB}"/>
                <c:ext xmlns:c16="http://schemas.microsoft.com/office/drawing/2014/chart" uri="{C3380CC4-5D6E-409C-BE32-E72D297353CC}">
                  <c16:uniqueId val="{0000000A-B03D-41CC-BB5B-4A859CB262B1}"/>
                </c:ext>
              </c:extLst>
            </c:dLbl>
            <c:dLbl>
              <c:idx val="14"/>
              <c:delete val="1"/>
              <c:extLst>
                <c:ext xmlns:c15="http://schemas.microsoft.com/office/drawing/2012/chart" uri="{CE6537A1-D6FC-4f65-9D91-7224C49458BB}"/>
                <c:ext xmlns:c16="http://schemas.microsoft.com/office/drawing/2014/chart" uri="{C3380CC4-5D6E-409C-BE32-E72D297353CC}">
                  <c16:uniqueId val="{0000000B-B03D-41CC-BB5B-4A859CB262B1}"/>
                </c:ext>
              </c:extLst>
            </c:dLbl>
            <c:dLbl>
              <c:idx val="15"/>
              <c:delete val="1"/>
              <c:extLst>
                <c:ext xmlns:c15="http://schemas.microsoft.com/office/drawing/2012/chart" uri="{CE6537A1-D6FC-4f65-9D91-7224C49458BB}"/>
                <c:ext xmlns:c16="http://schemas.microsoft.com/office/drawing/2014/chart" uri="{C3380CC4-5D6E-409C-BE32-E72D297353CC}">
                  <c16:uniqueId val="{0000000C-3774-48BD-B54D-497BC9F4EDB4}"/>
                </c:ext>
              </c:extLst>
            </c:dLbl>
            <c:dLbl>
              <c:idx val="16"/>
              <c:delete val="1"/>
              <c:extLst>
                <c:ext xmlns:c15="http://schemas.microsoft.com/office/drawing/2012/chart" uri="{CE6537A1-D6FC-4f65-9D91-7224C49458BB}"/>
                <c:ext xmlns:c16="http://schemas.microsoft.com/office/drawing/2014/chart" uri="{C3380CC4-5D6E-409C-BE32-E72D297353CC}">
                  <c16:uniqueId val="{0000000D-3774-48BD-B54D-497BC9F4EDB4}"/>
                </c:ext>
              </c:extLst>
            </c:dLbl>
            <c:dLbl>
              <c:idx val="17"/>
              <c:delete val="1"/>
              <c:extLst>
                <c:ext xmlns:c15="http://schemas.microsoft.com/office/drawing/2012/chart" uri="{CE6537A1-D6FC-4f65-9D91-7224C49458BB}"/>
                <c:ext xmlns:c16="http://schemas.microsoft.com/office/drawing/2014/chart" uri="{C3380CC4-5D6E-409C-BE32-E72D297353CC}">
                  <c16:uniqueId val="{00000000-5841-478D-A354-D00366F39C73}"/>
                </c:ext>
              </c:extLst>
            </c:dLbl>
            <c:dLbl>
              <c:idx val="18"/>
              <c:delete val="1"/>
              <c:extLst>
                <c:ext xmlns:c15="http://schemas.microsoft.com/office/drawing/2012/chart" uri="{CE6537A1-D6FC-4f65-9D91-7224C49458BB}"/>
                <c:ext xmlns:c16="http://schemas.microsoft.com/office/drawing/2014/chart" uri="{C3380CC4-5D6E-409C-BE32-E72D297353CC}">
                  <c16:uniqueId val="{00000001-AC31-4C26-94D8-B979C6FD8DF2}"/>
                </c:ext>
              </c:extLst>
            </c:dLbl>
            <c:dLbl>
              <c:idx val="19"/>
              <c:delete val="1"/>
              <c:extLst>
                <c:ext xmlns:c15="http://schemas.microsoft.com/office/drawing/2012/chart" uri="{CE6537A1-D6FC-4f65-9D91-7224C49458BB}"/>
                <c:ext xmlns:c16="http://schemas.microsoft.com/office/drawing/2014/chart" uri="{C3380CC4-5D6E-409C-BE32-E72D297353CC}">
                  <c16:uniqueId val="{00000000-74DA-43FB-975A-1E206B5AD477}"/>
                </c:ext>
              </c:extLst>
            </c:dLbl>
            <c:dLbl>
              <c:idx val="20"/>
              <c:delete val="1"/>
              <c:extLst>
                <c:ext xmlns:c15="http://schemas.microsoft.com/office/drawing/2012/chart" uri="{CE6537A1-D6FC-4f65-9D91-7224C49458BB}"/>
                <c:ext xmlns:c16="http://schemas.microsoft.com/office/drawing/2014/chart" uri="{C3380CC4-5D6E-409C-BE32-E72D297353CC}">
                  <c16:uniqueId val="{00000001-74DA-43FB-975A-1E206B5AD477}"/>
                </c:ext>
              </c:extLst>
            </c:dLbl>
            <c:dLbl>
              <c:idx val="21"/>
              <c:layout>
                <c:manualLayout>
                  <c:x val="-3.6154977381074122E-2"/>
                  <c:y val="-9.2907938230454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2F0-4D8D-A48A-1B3F7A9E4701}"/>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FY01</c:v>
                </c:pt>
                <c:pt idx="1">
                  <c:v>FY02</c:v>
                </c:pt>
                <c:pt idx="2">
                  <c:v>FY03</c:v>
                </c:pt>
                <c:pt idx="3">
                  <c:v>FY04</c:v>
                </c:pt>
                <c:pt idx="4">
                  <c:v>FY05</c:v>
                </c:pt>
                <c:pt idx="5">
                  <c:v>FY06</c:v>
                </c:pt>
                <c:pt idx="6">
                  <c:v>FY07</c:v>
                </c:pt>
                <c:pt idx="7">
                  <c:v>FY08</c:v>
                </c:pt>
                <c:pt idx="8">
                  <c:v>FY09</c:v>
                </c:pt>
                <c:pt idx="9">
                  <c:v>FY10</c:v>
                </c:pt>
                <c:pt idx="10">
                  <c:v>FY11</c:v>
                </c:pt>
                <c:pt idx="11">
                  <c:v>FY12</c:v>
                </c:pt>
                <c:pt idx="12">
                  <c:v>FY13</c:v>
                </c:pt>
                <c:pt idx="13">
                  <c:v>FY14</c:v>
                </c:pt>
                <c:pt idx="14">
                  <c:v>FY15</c:v>
                </c:pt>
                <c:pt idx="15">
                  <c:v>FY16</c:v>
                </c:pt>
                <c:pt idx="16">
                  <c:v>FY17</c:v>
                </c:pt>
                <c:pt idx="17">
                  <c:v>FY18</c:v>
                </c:pt>
                <c:pt idx="18">
                  <c:v>FY19</c:v>
                </c:pt>
                <c:pt idx="19">
                  <c:v>FY20</c:v>
                </c:pt>
                <c:pt idx="20">
                  <c:v>FY21</c:v>
                </c:pt>
                <c:pt idx="21">
                  <c:v>FY22</c:v>
                </c:pt>
                <c:pt idx="22">
                  <c:v>3Q23</c:v>
                </c:pt>
              </c:strCache>
            </c:strRef>
          </c:cat>
          <c:val>
            <c:numRef>
              <c:f>Sheet1!$B$2:$B$24</c:f>
              <c:numCache>
                <c:formatCode>0.00%</c:formatCode>
                <c:ptCount val="23"/>
                <c:pt idx="0">
                  <c:v>1.2500000000000001E-2</c:v>
                </c:pt>
                <c:pt idx="1">
                  <c:v>1.1599999999999999E-2</c:v>
                </c:pt>
                <c:pt idx="2">
                  <c:v>1.14E-2</c:v>
                </c:pt>
                <c:pt idx="3">
                  <c:v>7.4999999999999997E-3</c:v>
                </c:pt>
                <c:pt idx="4">
                  <c:v>6.3397105529514747E-3</c:v>
                </c:pt>
                <c:pt idx="5">
                  <c:v>5.6634512102223949E-3</c:v>
                </c:pt>
                <c:pt idx="6">
                  <c:v>5.8637403896292612E-3</c:v>
                </c:pt>
                <c:pt idx="7">
                  <c:v>9.8066215430816037E-3</c:v>
                </c:pt>
                <c:pt idx="8">
                  <c:v>2.040017503779145E-2</c:v>
                </c:pt>
                <c:pt idx="9">
                  <c:v>2.4308121339958993E-2</c:v>
                </c:pt>
                <c:pt idx="10">
                  <c:v>2.2167542663964427E-2</c:v>
                </c:pt>
                <c:pt idx="11">
                  <c:v>1.7937485994919369E-2</c:v>
                </c:pt>
                <c:pt idx="12">
                  <c:v>1.3374763440192238E-2</c:v>
                </c:pt>
                <c:pt idx="13">
                  <c:v>1.044452440297456E-2</c:v>
                </c:pt>
                <c:pt idx="14">
                  <c:v>9.0697809471741702E-3</c:v>
                </c:pt>
                <c:pt idx="15">
                  <c:v>1.091858178498223E-2</c:v>
                </c:pt>
                <c:pt idx="16">
                  <c:v>1.1385467614980807E-2</c:v>
                </c:pt>
                <c:pt idx="17">
                  <c:v>1.158568745880912E-2</c:v>
                </c:pt>
                <c:pt idx="18">
                  <c:v>1.2237894990824895E-2</c:v>
                </c:pt>
                <c:pt idx="19">
                  <c:v>1.1114398877627499E-2</c:v>
                </c:pt>
                <c:pt idx="20">
                  <c:v>7.3868713895656581E-3</c:v>
                </c:pt>
                <c:pt idx="21">
                  <c:v>5.0919921012694807E-3</c:v>
                </c:pt>
              </c:numCache>
            </c:numRef>
          </c:val>
          <c:smooth val="0"/>
          <c:extLst>
            <c:ext xmlns:c16="http://schemas.microsoft.com/office/drawing/2014/chart" uri="{C3380CC4-5D6E-409C-BE32-E72D297353CC}">
              <c16:uniqueId val="{0000000C-B03D-41CC-BB5B-4A859CB262B1}"/>
            </c:ext>
          </c:extLst>
        </c:ser>
        <c:ser>
          <c:idx val="1"/>
          <c:order val="1"/>
          <c:tx>
            <c:strRef>
              <c:f>Sheet1!$C$1</c:f>
              <c:strCache>
                <c:ptCount val="1"/>
                <c:pt idx="0">
                  <c:v>Farmer Mac 90-Day Delinquencies (Agricultural Finance Mortgage Loans Portfolio Only)</c:v>
                </c:pt>
              </c:strCache>
            </c:strRef>
          </c:tx>
          <c:spPr>
            <a:ln w="38100" cap="rnd">
              <a:solidFill>
                <a:schemeClr val="accent2"/>
              </a:solidFill>
              <a:round/>
            </a:ln>
            <a:effectLst/>
          </c:spPr>
          <c:marker>
            <c:symbol val="circle"/>
            <c:size val="5"/>
            <c:spPr>
              <a:solidFill>
                <a:schemeClr val="accent2"/>
              </a:solidFill>
              <a:ln w="9525">
                <a:solidFill>
                  <a:schemeClr val="accent2"/>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D-B03D-41CC-BB5B-4A859CB262B1}"/>
                </c:ext>
              </c:extLst>
            </c:dLbl>
            <c:dLbl>
              <c:idx val="1"/>
              <c:delete val="1"/>
              <c:extLst>
                <c:ext xmlns:c15="http://schemas.microsoft.com/office/drawing/2012/chart" uri="{CE6537A1-D6FC-4f65-9D91-7224C49458BB}"/>
                <c:ext xmlns:c16="http://schemas.microsoft.com/office/drawing/2014/chart" uri="{C3380CC4-5D6E-409C-BE32-E72D297353CC}">
                  <c16:uniqueId val="{0000000E-B03D-41CC-BB5B-4A859CB262B1}"/>
                </c:ext>
              </c:extLst>
            </c:dLbl>
            <c:dLbl>
              <c:idx val="2"/>
              <c:delete val="1"/>
              <c:extLst>
                <c:ext xmlns:c15="http://schemas.microsoft.com/office/drawing/2012/chart" uri="{CE6537A1-D6FC-4f65-9D91-7224C49458BB}"/>
                <c:ext xmlns:c16="http://schemas.microsoft.com/office/drawing/2014/chart" uri="{C3380CC4-5D6E-409C-BE32-E72D297353CC}">
                  <c16:uniqueId val="{0000000A-3774-48BD-B54D-497BC9F4EDB4}"/>
                </c:ext>
              </c:extLst>
            </c:dLbl>
            <c:dLbl>
              <c:idx val="3"/>
              <c:delete val="1"/>
              <c:extLst>
                <c:ext xmlns:c15="http://schemas.microsoft.com/office/drawing/2012/chart" uri="{CE6537A1-D6FC-4f65-9D91-7224C49458BB}"/>
                <c:ext xmlns:c16="http://schemas.microsoft.com/office/drawing/2014/chart" uri="{C3380CC4-5D6E-409C-BE32-E72D297353CC}">
                  <c16:uniqueId val="{00000009-3774-48BD-B54D-497BC9F4EDB4}"/>
                </c:ext>
              </c:extLst>
            </c:dLbl>
            <c:dLbl>
              <c:idx val="4"/>
              <c:delete val="1"/>
              <c:extLst>
                <c:ext xmlns:c15="http://schemas.microsoft.com/office/drawing/2012/chart" uri="{CE6537A1-D6FC-4f65-9D91-7224C49458BB}"/>
                <c:ext xmlns:c16="http://schemas.microsoft.com/office/drawing/2014/chart" uri="{C3380CC4-5D6E-409C-BE32-E72D297353CC}">
                  <c16:uniqueId val="{00000008-3774-48BD-B54D-497BC9F4EDB4}"/>
                </c:ext>
              </c:extLst>
            </c:dLbl>
            <c:dLbl>
              <c:idx val="5"/>
              <c:delete val="1"/>
              <c:extLst>
                <c:ext xmlns:c15="http://schemas.microsoft.com/office/drawing/2012/chart" uri="{CE6537A1-D6FC-4f65-9D91-7224C49458BB}"/>
                <c:ext xmlns:c16="http://schemas.microsoft.com/office/drawing/2014/chart" uri="{C3380CC4-5D6E-409C-BE32-E72D297353CC}">
                  <c16:uniqueId val="{00000007-3774-48BD-B54D-497BC9F4EDB4}"/>
                </c:ext>
              </c:extLst>
            </c:dLbl>
            <c:dLbl>
              <c:idx val="6"/>
              <c:delete val="1"/>
              <c:extLst>
                <c:ext xmlns:c15="http://schemas.microsoft.com/office/drawing/2012/chart" uri="{CE6537A1-D6FC-4f65-9D91-7224C49458BB}"/>
                <c:ext xmlns:c16="http://schemas.microsoft.com/office/drawing/2014/chart" uri="{C3380CC4-5D6E-409C-BE32-E72D297353CC}">
                  <c16:uniqueId val="{0000000F-B03D-41CC-BB5B-4A859CB262B1}"/>
                </c:ext>
              </c:extLst>
            </c:dLbl>
            <c:dLbl>
              <c:idx val="7"/>
              <c:delete val="1"/>
              <c:extLst>
                <c:ext xmlns:c15="http://schemas.microsoft.com/office/drawing/2012/chart" uri="{CE6537A1-D6FC-4f65-9D91-7224C49458BB}"/>
                <c:ext xmlns:c16="http://schemas.microsoft.com/office/drawing/2014/chart" uri="{C3380CC4-5D6E-409C-BE32-E72D297353CC}">
                  <c16:uniqueId val="{00000010-B03D-41CC-BB5B-4A859CB262B1}"/>
                </c:ext>
              </c:extLst>
            </c:dLbl>
            <c:dLbl>
              <c:idx val="8"/>
              <c:delete val="1"/>
              <c:extLst>
                <c:ext xmlns:c15="http://schemas.microsoft.com/office/drawing/2012/chart" uri="{CE6537A1-D6FC-4f65-9D91-7224C49458BB}"/>
                <c:ext xmlns:c16="http://schemas.microsoft.com/office/drawing/2014/chart" uri="{C3380CC4-5D6E-409C-BE32-E72D297353CC}">
                  <c16:uniqueId val="{00000011-B03D-41CC-BB5B-4A859CB262B1}"/>
                </c:ext>
              </c:extLst>
            </c:dLbl>
            <c:dLbl>
              <c:idx val="9"/>
              <c:delete val="1"/>
              <c:extLst>
                <c:ext xmlns:c15="http://schemas.microsoft.com/office/drawing/2012/chart" uri="{CE6537A1-D6FC-4f65-9D91-7224C49458BB}"/>
                <c:ext xmlns:c16="http://schemas.microsoft.com/office/drawing/2014/chart" uri="{C3380CC4-5D6E-409C-BE32-E72D297353CC}">
                  <c16:uniqueId val="{00000012-B03D-41CC-BB5B-4A859CB262B1}"/>
                </c:ext>
              </c:extLst>
            </c:dLbl>
            <c:dLbl>
              <c:idx val="10"/>
              <c:delete val="1"/>
              <c:extLst>
                <c:ext xmlns:c15="http://schemas.microsoft.com/office/drawing/2012/chart" uri="{CE6537A1-D6FC-4f65-9D91-7224C49458BB}"/>
                <c:ext xmlns:c16="http://schemas.microsoft.com/office/drawing/2014/chart" uri="{C3380CC4-5D6E-409C-BE32-E72D297353CC}">
                  <c16:uniqueId val="{00000006-3774-48BD-B54D-497BC9F4EDB4}"/>
                </c:ext>
              </c:extLst>
            </c:dLbl>
            <c:dLbl>
              <c:idx val="11"/>
              <c:delete val="1"/>
              <c:extLst>
                <c:ext xmlns:c15="http://schemas.microsoft.com/office/drawing/2012/chart" uri="{CE6537A1-D6FC-4f65-9D91-7224C49458BB}"/>
                <c:ext xmlns:c16="http://schemas.microsoft.com/office/drawing/2014/chart" uri="{C3380CC4-5D6E-409C-BE32-E72D297353CC}">
                  <c16:uniqueId val="{00000005-3774-48BD-B54D-497BC9F4EDB4}"/>
                </c:ext>
              </c:extLst>
            </c:dLbl>
            <c:dLbl>
              <c:idx val="12"/>
              <c:delete val="1"/>
              <c:extLst>
                <c:ext xmlns:c15="http://schemas.microsoft.com/office/drawing/2012/chart" uri="{CE6537A1-D6FC-4f65-9D91-7224C49458BB}"/>
                <c:ext xmlns:c16="http://schemas.microsoft.com/office/drawing/2014/chart" uri="{C3380CC4-5D6E-409C-BE32-E72D297353CC}">
                  <c16:uniqueId val="{00000004-3774-48BD-B54D-497BC9F4EDB4}"/>
                </c:ext>
              </c:extLst>
            </c:dLbl>
            <c:dLbl>
              <c:idx val="13"/>
              <c:delete val="1"/>
              <c:extLst>
                <c:ext xmlns:c15="http://schemas.microsoft.com/office/drawing/2012/chart" uri="{CE6537A1-D6FC-4f65-9D91-7224C49458BB}"/>
                <c:ext xmlns:c16="http://schemas.microsoft.com/office/drawing/2014/chart" uri="{C3380CC4-5D6E-409C-BE32-E72D297353CC}">
                  <c16:uniqueId val="{00000003-3774-48BD-B54D-497BC9F4EDB4}"/>
                </c:ext>
              </c:extLst>
            </c:dLbl>
            <c:dLbl>
              <c:idx val="14"/>
              <c:delete val="1"/>
              <c:extLst>
                <c:ext xmlns:c15="http://schemas.microsoft.com/office/drawing/2012/chart" uri="{CE6537A1-D6FC-4f65-9D91-7224C49458BB}"/>
                <c:ext xmlns:c16="http://schemas.microsoft.com/office/drawing/2014/chart" uri="{C3380CC4-5D6E-409C-BE32-E72D297353CC}">
                  <c16:uniqueId val="{00000013-B03D-41CC-BB5B-4A859CB262B1}"/>
                </c:ext>
              </c:extLst>
            </c:dLbl>
            <c:dLbl>
              <c:idx val="15"/>
              <c:delete val="1"/>
              <c:extLst>
                <c:ext xmlns:c15="http://schemas.microsoft.com/office/drawing/2012/chart" uri="{CE6537A1-D6FC-4f65-9D91-7224C49458BB}"/>
                <c:ext xmlns:c16="http://schemas.microsoft.com/office/drawing/2014/chart" uri="{C3380CC4-5D6E-409C-BE32-E72D297353CC}">
                  <c16:uniqueId val="{00000002-3774-48BD-B54D-497BC9F4EDB4}"/>
                </c:ext>
              </c:extLst>
            </c:dLbl>
            <c:dLbl>
              <c:idx val="16"/>
              <c:delete val="1"/>
              <c:extLst>
                <c:ext xmlns:c15="http://schemas.microsoft.com/office/drawing/2012/chart" uri="{CE6537A1-D6FC-4f65-9D91-7224C49458BB}"/>
                <c:ext xmlns:c16="http://schemas.microsoft.com/office/drawing/2014/chart" uri="{C3380CC4-5D6E-409C-BE32-E72D297353CC}">
                  <c16:uniqueId val="{00000014-B03D-41CC-BB5B-4A859CB262B1}"/>
                </c:ext>
              </c:extLst>
            </c:dLbl>
            <c:dLbl>
              <c:idx val="17"/>
              <c:delete val="1"/>
              <c:extLst>
                <c:ext xmlns:c15="http://schemas.microsoft.com/office/drawing/2012/chart" uri="{CE6537A1-D6FC-4f65-9D91-7224C49458BB}"/>
                <c:ext xmlns:c16="http://schemas.microsoft.com/office/drawing/2014/chart" uri="{C3380CC4-5D6E-409C-BE32-E72D297353CC}">
                  <c16:uniqueId val="{00000001-3774-48BD-B54D-497BC9F4EDB4}"/>
                </c:ext>
              </c:extLst>
            </c:dLbl>
            <c:dLbl>
              <c:idx val="18"/>
              <c:delete val="1"/>
              <c:extLst>
                <c:ext xmlns:c15="http://schemas.microsoft.com/office/drawing/2012/chart" uri="{CE6537A1-D6FC-4f65-9D91-7224C49458BB}"/>
                <c:ext xmlns:c16="http://schemas.microsoft.com/office/drawing/2014/chart" uri="{C3380CC4-5D6E-409C-BE32-E72D297353CC}">
                  <c16:uniqueId val="{00000000-4501-4769-8439-BA3053F59657}"/>
                </c:ext>
              </c:extLst>
            </c:dLbl>
            <c:dLbl>
              <c:idx val="19"/>
              <c:delete val="1"/>
              <c:extLst>
                <c:ext xmlns:c15="http://schemas.microsoft.com/office/drawing/2012/chart" uri="{CE6537A1-D6FC-4f65-9D91-7224C49458BB}"/>
                <c:ext xmlns:c16="http://schemas.microsoft.com/office/drawing/2014/chart" uri="{C3380CC4-5D6E-409C-BE32-E72D297353CC}">
                  <c16:uniqueId val="{00000000-76BA-441B-8440-243D9759FB39}"/>
                </c:ext>
              </c:extLst>
            </c:dLbl>
            <c:dLbl>
              <c:idx val="20"/>
              <c:delete val="1"/>
              <c:extLst>
                <c:ext xmlns:c15="http://schemas.microsoft.com/office/drawing/2012/chart" uri="{CE6537A1-D6FC-4f65-9D91-7224C49458BB}"/>
                <c:ext xmlns:c16="http://schemas.microsoft.com/office/drawing/2014/chart" uri="{C3380CC4-5D6E-409C-BE32-E72D297353CC}">
                  <c16:uniqueId val="{00000001-153A-4613-B7F5-EAE2F88E9017}"/>
                </c:ext>
              </c:extLst>
            </c:dLbl>
            <c:dLbl>
              <c:idx val="21"/>
              <c:delete val="1"/>
              <c:extLst>
                <c:ext xmlns:c15="http://schemas.microsoft.com/office/drawing/2012/chart" uri="{CE6537A1-D6FC-4f65-9D91-7224C49458BB}"/>
                <c:ext xmlns:c16="http://schemas.microsoft.com/office/drawing/2014/chart" uri="{C3380CC4-5D6E-409C-BE32-E72D297353CC}">
                  <c16:uniqueId val="{00000001-F864-492F-998B-BA4E1B2763E0}"/>
                </c:ext>
              </c:extLst>
            </c:dLbl>
            <c:dLbl>
              <c:idx val="22"/>
              <c:layout>
                <c:manualLayout>
                  <c:x val="-3.9202080259448085E-3"/>
                  <c:y val="-3.92250293776548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C26-4044-89BB-0A6F9121C9F4}"/>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FY01</c:v>
                </c:pt>
                <c:pt idx="1">
                  <c:v>FY02</c:v>
                </c:pt>
                <c:pt idx="2">
                  <c:v>FY03</c:v>
                </c:pt>
                <c:pt idx="3">
                  <c:v>FY04</c:v>
                </c:pt>
                <c:pt idx="4">
                  <c:v>FY05</c:v>
                </c:pt>
                <c:pt idx="5">
                  <c:v>FY06</c:v>
                </c:pt>
                <c:pt idx="6">
                  <c:v>FY07</c:v>
                </c:pt>
                <c:pt idx="7">
                  <c:v>FY08</c:v>
                </c:pt>
                <c:pt idx="8">
                  <c:v>FY09</c:v>
                </c:pt>
                <c:pt idx="9">
                  <c:v>FY10</c:v>
                </c:pt>
                <c:pt idx="10">
                  <c:v>FY11</c:v>
                </c:pt>
                <c:pt idx="11">
                  <c:v>FY12</c:v>
                </c:pt>
                <c:pt idx="12">
                  <c:v>FY13</c:v>
                </c:pt>
                <c:pt idx="13">
                  <c:v>FY14</c:v>
                </c:pt>
                <c:pt idx="14">
                  <c:v>FY15</c:v>
                </c:pt>
                <c:pt idx="15">
                  <c:v>FY16</c:v>
                </c:pt>
                <c:pt idx="16">
                  <c:v>FY17</c:v>
                </c:pt>
                <c:pt idx="17">
                  <c:v>FY18</c:v>
                </c:pt>
                <c:pt idx="18">
                  <c:v>FY19</c:v>
                </c:pt>
                <c:pt idx="19">
                  <c:v>FY20</c:v>
                </c:pt>
                <c:pt idx="20">
                  <c:v>FY21</c:v>
                </c:pt>
                <c:pt idx="21">
                  <c:v>FY22</c:v>
                </c:pt>
                <c:pt idx="22">
                  <c:v>3Q23</c:v>
                </c:pt>
              </c:strCache>
            </c:strRef>
          </c:cat>
          <c:val>
            <c:numRef>
              <c:f>Sheet1!$C$2:$C$24</c:f>
              <c:numCache>
                <c:formatCode>0.00%</c:formatCode>
                <c:ptCount val="23"/>
                <c:pt idx="0">
                  <c:v>1.5900000000000001E-2</c:v>
                </c:pt>
                <c:pt idx="1">
                  <c:v>1.21E-2</c:v>
                </c:pt>
                <c:pt idx="2">
                  <c:v>6.0000000000000001E-3</c:v>
                </c:pt>
                <c:pt idx="3">
                  <c:v>5.4999999999999997E-3</c:v>
                </c:pt>
                <c:pt idx="4">
                  <c:v>5.7999999999999996E-3</c:v>
                </c:pt>
                <c:pt idx="5">
                  <c:v>4.1000000000000003E-3</c:v>
                </c:pt>
                <c:pt idx="6">
                  <c:v>2.0999999999999999E-3</c:v>
                </c:pt>
                <c:pt idx="7">
                  <c:v>1.35E-2</c:v>
                </c:pt>
                <c:pt idx="8">
                  <c:v>1.1299999999999999E-2</c:v>
                </c:pt>
                <c:pt idx="9">
                  <c:v>1.6299999999999999E-2</c:v>
                </c:pt>
                <c:pt idx="10">
                  <c:v>9.2999999999999992E-3</c:v>
                </c:pt>
                <c:pt idx="11">
                  <c:v>7.0000000000000001E-3</c:v>
                </c:pt>
                <c:pt idx="12">
                  <c:v>5.4999999999999997E-3</c:v>
                </c:pt>
                <c:pt idx="13">
                  <c:v>3.5000000000000001E-3</c:v>
                </c:pt>
                <c:pt idx="14">
                  <c:v>5.5999999999999999E-3</c:v>
                </c:pt>
                <c:pt idx="15">
                  <c:v>3.3999999999999998E-3</c:v>
                </c:pt>
                <c:pt idx="16">
                  <c:v>7.1000000000000004E-3</c:v>
                </c:pt>
                <c:pt idx="17">
                  <c:v>3.7000000000000002E-3</c:v>
                </c:pt>
                <c:pt idx="18">
                  <c:v>7.7999999999999996E-3</c:v>
                </c:pt>
                <c:pt idx="19">
                  <c:v>5.4000000000000003E-3</c:v>
                </c:pt>
                <c:pt idx="20">
                  <c:v>4.7999999999999996E-3</c:v>
                </c:pt>
                <c:pt idx="21">
                  <c:v>4.1000000000000003E-3</c:v>
                </c:pt>
                <c:pt idx="22">
                  <c:v>3.8999999999999998E-3</c:v>
                </c:pt>
              </c:numCache>
            </c:numRef>
          </c:val>
          <c:smooth val="0"/>
          <c:extLst>
            <c:ext xmlns:c16="http://schemas.microsoft.com/office/drawing/2014/chart" uri="{C3380CC4-5D6E-409C-BE32-E72D297353CC}">
              <c16:uniqueId val="{00000015-B03D-41CC-BB5B-4A859CB262B1}"/>
            </c:ext>
          </c:extLst>
        </c:ser>
        <c:ser>
          <c:idx val="2"/>
          <c:order val="2"/>
          <c:tx>
            <c:strRef>
              <c:f>Sheet1!$D$1</c:f>
              <c:strCache>
                <c:ptCount val="1"/>
                <c:pt idx="0">
                  <c:v>Farmer Mac 90-Day Delinquences (Total Portfolio)</c:v>
                </c:pt>
              </c:strCache>
            </c:strRef>
          </c:tx>
          <c:spPr>
            <a:ln w="28575" cap="rnd">
              <a:solidFill>
                <a:srgbClr val="00B050"/>
              </a:solidFill>
              <a:prstDash val="solid"/>
              <a:round/>
            </a:ln>
            <a:effectLst/>
          </c:spPr>
          <c:marker>
            <c:symbol val="circle"/>
            <c:size val="5"/>
            <c:spPr>
              <a:solidFill>
                <a:srgbClr val="00B050"/>
              </a:solidFill>
              <a:ln w="9525">
                <a:solidFill>
                  <a:srgbClr val="00B050"/>
                </a:solidFill>
              </a:ln>
              <a:effectLst/>
            </c:spPr>
          </c:marker>
          <c:dLbls>
            <c:dLbl>
              <c:idx val="2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C26-4044-89BB-0A6F9121C9F4}"/>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00B05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FY01</c:v>
                </c:pt>
                <c:pt idx="1">
                  <c:v>FY02</c:v>
                </c:pt>
                <c:pt idx="2">
                  <c:v>FY03</c:v>
                </c:pt>
                <c:pt idx="3">
                  <c:v>FY04</c:v>
                </c:pt>
                <c:pt idx="4">
                  <c:v>FY05</c:v>
                </c:pt>
                <c:pt idx="5">
                  <c:v>FY06</c:v>
                </c:pt>
                <c:pt idx="6">
                  <c:v>FY07</c:v>
                </c:pt>
                <c:pt idx="7">
                  <c:v>FY08</c:v>
                </c:pt>
                <c:pt idx="8">
                  <c:v>FY09</c:v>
                </c:pt>
                <c:pt idx="9">
                  <c:v>FY10</c:v>
                </c:pt>
                <c:pt idx="10">
                  <c:v>FY11</c:v>
                </c:pt>
                <c:pt idx="11">
                  <c:v>FY12</c:v>
                </c:pt>
                <c:pt idx="12">
                  <c:v>FY13</c:v>
                </c:pt>
                <c:pt idx="13">
                  <c:v>FY14</c:v>
                </c:pt>
                <c:pt idx="14">
                  <c:v>FY15</c:v>
                </c:pt>
                <c:pt idx="15">
                  <c:v>FY16</c:v>
                </c:pt>
                <c:pt idx="16">
                  <c:v>FY17</c:v>
                </c:pt>
                <c:pt idx="17">
                  <c:v>FY18</c:v>
                </c:pt>
                <c:pt idx="18">
                  <c:v>FY19</c:v>
                </c:pt>
                <c:pt idx="19">
                  <c:v>FY20</c:v>
                </c:pt>
                <c:pt idx="20">
                  <c:v>FY21</c:v>
                </c:pt>
                <c:pt idx="21">
                  <c:v>FY22</c:v>
                </c:pt>
                <c:pt idx="22">
                  <c:v>3Q23</c:v>
                </c:pt>
              </c:strCache>
            </c:strRef>
          </c:cat>
          <c:val>
            <c:numRef>
              <c:f>Sheet1!$D$2:$D$24</c:f>
              <c:numCache>
                <c:formatCode>0.00%</c:formatCode>
                <c:ptCount val="23"/>
                <c:pt idx="0">
                  <c:v>1.3918666E-2</c:v>
                </c:pt>
                <c:pt idx="1">
                  <c:v>1.3623049999999999E-2</c:v>
                </c:pt>
                <c:pt idx="2">
                  <c:v>5.1825730000000002E-3</c:v>
                </c:pt>
                <c:pt idx="3">
                  <c:v>4.6359440000000003E-3</c:v>
                </c:pt>
                <c:pt idx="4">
                  <c:v>4.4193180000000002E-3</c:v>
                </c:pt>
                <c:pt idx="5">
                  <c:v>2.715046E-3</c:v>
                </c:pt>
                <c:pt idx="6">
                  <c:v>1.2388E-3</c:v>
                </c:pt>
                <c:pt idx="7">
                  <c:v>6.6571979999999996E-3</c:v>
                </c:pt>
                <c:pt idx="8">
                  <c:v>4.6194870000000002E-3</c:v>
                </c:pt>
                <c:pt idx="9">
                  <c:v>5.7501569999999997E-3</c:v>
                </c:pt>
                <c:pt idx="10">
                  <c:v>3.409802E-3</c:v>
                </c:pt>
                <c:pt idx="11">
                  <c:v>2.5999999999999999E-3</c:v>
                </c:pt>
                <c:pt idx="12">
                  <c:v>2E-3</c:v>
                </c:pt>
                <c:pt idx="13">
                  <c:v>1.2999999999999999E-3</c:v>
                </c:pt>
                <c:pt idx="14">
                  <c:v>2E-3</c:v>
                </c:pt>
                <c:pt idx="15">
                  <c:v>1.1999999999999999E-3</c:v>
                </c:pt>
                <c:pt idx="16">
                  <c:v>2.5000000000000001E-3</c:v>
                </c:pt>
                <c:pt idx="17">
                  <c:v>1.4E-3</c:v>
                </c:pt>
                <c:pt idx="18">
                  <c:v>2.8999999999999998E-3</c:v>
                </c:pt>
                <c:pt idx="19">
                  <c:v>2.0999999999999999E-3</c:v>
                </c:pt>
                <c:pt idx="20">
                  <c:v>2E-3</c:v>
                </c:pt>
                <c:pt idx="21">
                  <c:v>1.6999999999999999E-3</c:v>
                </c:pt>
                <c:pt idx="22">
                  <c:v>1.5E-3</c:v>
                </c:pt>
              </c:numCache>
            </c:numRef>
          </c:val>
          <c:smooth val="0"/>
          <c:extLst>
            <c:ext xmlns:c16="http://schemas.microsoft.com/office/drawing/2014/chart" uri="{C3380CC4-5D6E-409C-BE32-E72D297353CC}">
              <c16:uniqueId val="{00000016-B03D-41CC-BB5B-4A859CB262B1}"/>
            </c:ext>
          </c:extLst>
        </c:ser>
        <c:dLbls>
          <c:showLegendKey val="0"/>
          <c:showVal val="0"/>
          <c:showCatName val="0"/>
          <c:showSerName val="0"/>
          <c:showPercent val="0"/>
          <c:showBubbleSize val="0"/>
        </c:dLbls>
        <c:marker val="1"/>
        <c:smooth val="0"/>
        <c:axId val="477236512"/>
        <c:axId val="477236904"/>
      </c:lineChart>
      <c:catAx>
        <c:axId val="477236512"/>
        <c:scaling>
          <c:orientation val="minMax"/>
        </c:scaling>
        <c:delete val="0"/>
        <c:axPos val="b"/>
        <c:numFmt formatCode="General" sourceLinked="1"/>
        <c:majorTickMark val="none"/>
        <c:minorTickMark val="none"/>
        <c:tickLblPos val="nextTo"/>
        <c:spPr>
          <a:noFill/>
          <a:ln w="9525" cap="flat" cmpd="sng" algn="ctr">
            <a:solidFill>
              <a:srgbClr val="808285"/>
            </a:solidFill>
            <a:round/>
          </a:ln>
          <a:effectLst/>
        </c:spPr>
        <c:txPr>
          <a:bodyPr rot="-60000000" spcFirstLastPara="1" vertOverflow="ellipsis" vert="horz" wrap="square" anchor="ctr" anchorCtr="1"/>
          <a:lstStyle/>
          <a:p>
            <a:pPr>
              <a:defRPr sz="1000" b="0" i="0" u="none" strike="noStrike" kern="1200" baseline="0">
                <a:solidFill>
                  <a:schemeClr val="accent5"/>
                </a:solidFill>
                <a:latin typeface="+mn-lt"/>
                <a:ea typeface="+mn-ea"/>
                <a:cs typeface="+mn-cs"/>
              </a:defRPr>
            </a:pPr>
            <a:endParaRPr lang="en-US"/>
          </a:p>
        </c:txPr>
        <c:crossAx val="477236904"/>
        <c:crosses val="autoZero"/>
        <c:auto val="1"/>
        <c:lblAlgn val="ctr"/>
        <c:lblOffset val="100"/>
        <c:noMultiLvlLbl val="0"/>
      </c:catAx>
      <c:valAx>
        <c:axId val="477236904"/>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accent5"/>
                </a:solidFill>
                <a:latin typeface="+mn-lt"/>
                <a:ea typeface="+mn-ea"/>
                <a:cs typeface="+mn-cs"/>
              </a:defRPr>
            </a:pPr>
            <a:endParaRPr lang="en-US"/>
          </a:p>
        </c:txPr>
        <c:crossAx val="477236512"/>
        <c:crosses val="autoZero"/>
        <c:crossBetween val="between"/>
      </c:valAx>
      <c:spPr>
        <a:noFill/>
        <a:ln>
          <a:noFill/>
        </a:ln>
        <a:effectLst/>
      </c:spPr>
    </c:plotArea>
    <c:legend>
      <c:legendPos val="b"/>
      <c:layout>
        <c:manualLayout>
          <c:xMode val="edge"/>
          <c:yMode val="edge"/>
          <c:x val="0"/>
          <c:y val="0.8177805325867169"/>
          <c:w val="0.99684808067822694"/>
          <c:h val="0.1724589385309559"/>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accent5"/>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1" u="none" strike="noStrike" kern="1200" spc="0" baseline="0">
                <a:solidFill>
                  <a:schemeClr val="accent1"/>
                </a:solidFill>
                <a:latin typeface="+mj-lt"/>
                <a:ea typeface="+mn-ea"/>
                <a:cs typeface="+mn-cs"/>
              </a:defRPr>
            </a:pPr>
            <a:r>
              <a:rPr lang="en-US" sz="1400" b="1" i="1">
                <a:solidFill>
                  <a:schemeClr val="accent1"/>
                </a:solidFill>
                <a:latin typeface="+mj-lt"/>
              </a:rPr>
              <a:t>Agricultural</a:t>
            </a:r>
            <a:r>
              <a:rPr lang="en-US" sz="1400" b="1" i="1" baseline="0">
                <a:solidFill>
                  <a:schemeClr val="accent1"/>
                </a:solidFill>
                <a:latin typeface="+mj-lt"/>
              </a:rPr>
              <a:t> Lender Charge-off Rates</a:t>
            </a:r>
            <a:endParaRPr lang="en-US" sz="1400" b="1" i="1">
              <a:solidFill>
                <a:schemeClr val="accent1"/>
              </a:solidFill>
              <a:latin typeface="+mj-lt"/>
            </a:endParaRPr>
          </a:p>
        </c:rich>
      </c:tx>
      <c:layout>
        <c:manualLayout>
          <c:xMode val="edge"/>
          <c:yMode val="edge"/>
          <c:x val="1.5034646643195576E-3"/>
          <c:y val="0"/>
        </c:manualLayout>
      </c:layout>
      <c:overlay val="0"/>
      <c:spPr>
        <a:noFill/>
        <a:ln>
          <a:noFill/>
        </a:ln>
        <a:effectLst/>
      </c:spPr>
      <c:txPr>
        <a:bodyPr rot="0" spcFirstLastPara="1" vertOverflow="ellipsis" vert="horz" wrap="square" anchor="ctr" anchorCtr="1"/>
        <a:lstStyle/>
        <a:p>
          <a:pPr>
            <a:defRPr sz="1400" b="1" i="1" u="none" strike="noStrike" kern="1200" spc="0" baseline="0">
              <a:solidFill>
                <a:schemeClr val="accent1"/>
              </a:solidFill>
              <a:latin typeface="+mj-lt"/>
              <a:ea typeface="+mn-ea"/>
              <a:cs typeface="+mn-cs"/>
            </a:defRPr>
          </a:pPr>
          <a:endParaRPr lang="en-US"/>
        </a:p>
      </c:txPr>
    </c:title>
    <c:autoTitleDeleted val="0"/>
    <c:plotArea>
      <c:layout>
        <c:manualLayout>
          <c:layoutTarget val="inner"/>
          <c:xMode val="edge"/>
          <c:yMode val="edge"/>
          <c:x val="7.6462317210348713E-2"/>
          <c:y val="0.12668122639319704"/>
          <c:w val="0.90653088006856286"/>
          <c:h val="0.76719024875988862"/>
        </c:manualLayout>
      </c:layout>
      <c:lineChart>
        <c:grouping val="standard"/>
        <c:varyColors val="0"/>
        <c:ser>
          <c:idx val="0"/>
          <c:order val="0"/>
          <c:tx>
            <c:strRef>
              <c:f>Sheet1!$B$1</c:f>
              <c:strCache>
                <c:ptCount val="1"/>
                <c:pt idx="0">
                  <c:v>Banks</c:v>
                </c:pt>
              </c:strCache>
            </c:strRef>
          </c:tx>
          <c:spPr>
            <a:ln w="38100" cap="rnd">
              <a:solidFill>
                <a:schemeClr val="accent1"/>
              </a:solidFill>
              <a:round/>
            </a:ln>
            <a:effectLst/>
          </c:spPr>
          <c:marker>
            <c:symbol val="circle"/>
            <c:size val="5"/>
            <c:spPr>
              <a:solidFill>
                <a:schemeClr val="accent1"/>
              </a:solidFill>
              <a:ln w="9525">
                <a:solidFill>
                  <a:schemeClr val="accent1"/>
                </a:solidFill>
              </a:ln>
              <a:effectLst/>
            </c:spPr>
          </c:marker>
          <c:cat>
            <c:numRef>
              <c:f>Sheet1!$A$2:$A$25</c:f>
              <c:numCache>
                <c:formatCode>General</c:formatCode>
                <c:ptCount val="22"/>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pt idx="21">
                  <c:v>2022</c:v>
                </c:pt>
              </c:numCache>
            </c:numRef>
          </c:cat>
          <c:val>
            <c:numRef>
              <c:f>Sheet1!$B$2:$B$25</c:f>
              <c:numCache>
                <c:formatCode>0.00%</c:formatCode>
                <c:ptCount val="22"/>
                <c:pt idx="0">
                  <c:v>3.8248911317394583E-3</c:v>
                </c:pt>
                <c:pt idx="1">
                  <c:v>2.8151425358334575E-3</c:v>
                </c:pt>
                <c:pt idx="2">
                  <c:v>2.1769957111268503E-3</c:v>
                </c:pt>
                <c:pt idx="3">
                  <c:v>1.1729574053724481E-3</c:v>
                </c:pt>
                <c:pt idx="4">
                  <c:v>5.273602606535345E-4</c:v>
                </c:pt>
                <c:pt idx="5">
                  <c:v>7.265563074118405E-4</c:v>
                </c:pt>
                <c:pt idx="6">
                  <c:v>5.5657318479505023E-4</c:v>
                </c:pt>
                <c:pt idx="7">
                  <c:v>1.3112822661478817E-3</c:v>
                </c:pt>
                <c:pt idx="8">
                  <c:v>4.0873759437193707E-3</c:v>
                </c:pt>
                <c:pt idx="9">
                  <c:v>5.874181348598761E-3</c:v>
                </c:pt>
                <c:pt idx="10">
                  <c:v>2.9508058808031209E-3</c:v>
                </c:pt>
                <c:pt idx="11">
                  <c:v>2.5998211598789651E-3</c:v>
                </c:pt>
                <c:pt idx="12">
                  <c:v>6.0590534550947141E-4</c:v>
                </c:pt>
                <c:pt idx="13">
                  <c:v>4.041039224817892E-4</c:v>
                </c:pt>
                <c:pt idx="14">
                  <c:v>2.9432449587150244E-4</c:v>
                </c:pt>
                <c:pt idx="15">
                  <c:v>1.096809217463192E-3</c:v>
                </c:pt>
                <c:pt idx="16">
                  <c:v>1.1580838972976119E-3</c:v>
                </c:pt>
                <c:pt idx="17">
                  <c:v>1.2705352955076242E-3</c:v>
                </c:pt>
                <c:pt idx="18">
                  <c:v>1.4068558818584574E-3</c:v>
                </c:pt>
                <c:pt idx="19">
                  <c:v>1.3491048787048661E-3</c:v>
                </c:pt>
                <c:pt idx="20">
                  <c:v>3.1496327212936708E-4</c:v>
                </c:pt>
                <c:pt idx="21">
                  <c:v>1.2217541699330816E-4</c:v>
                </c:pt>
              </c:numCache>
            </c:numRef>
          </c:val>
          <c:smooth val="0"/>
          <c:extLst>
            <c:ext xmlns:c16="http://schemas.microsoft.com/office/drawing/2014/chart" uri="{C3380CC4-5D6E-409C-BE32-E72D297353CC}">
              <c16:uniqueId val="{00000000-63EB-4C09-89AE-AFB0FFA84986}"/>
            </c:ext>
          </c:extLst>
        </c:ser>
        <c:ser>
          <c:idx val="1"/>
          <c:order val="1"/>
          <c:tx>
            <c:strRef>
              <c:f>Sheet1!$C$1</c:f>
              <c:strCache>
                <c:ptCount val="1"/>
                <c:pt idx="0">
                  <c:v>Farm Credit System</c:v>
                </c:pt>
              </c:strCache>
            </c:strRef>
          </c:tx>
          <c:spPr>
            <a:ln w="38100" cap="rnd">
              <a:solidFill>
                <a:schemeClr val="accent2"/>
              </a:solidFill>
              <a:round/>
            </a:ln>
            <a:effectLst/>
          </c:spPr>
          <c:marker>
            <c:symbol val="circle"/>
            <c:size val="5"/>
            <c:spPr>
              <a:solidFill>
                <a:schemeClr val="accent2"/>
              </a:solidFill>
              <a:ln w="9525">
                <a:solidFill>
                  <a:schemeClr val="accent2"/>
                </a:solidFill>
              </a:ln>
              <a:effectLst/>
            </c:spPr>
          </c:marker>
          <c:cat>
            <c:numRef>
              <c:f>Sheet1!$A$2:$A$25</c:f>
              <c:numCache>
                <c:formatCode>General</c:formatCode>
                <c:ptCount val="22"/>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pt idx="21">
                  <c:v>2022</c:v>
                </c:pt>
              </c:numCache>
            </c:numRef>
          </c:cat>
          <c:val>
            <c:numRef>
              <c:f>Sheet1!$C$2:$C$25</c:f>
              <c:numCache>
                <c:formatCode>0.00%</c:formatCode>
                <c:ptCount val="22"/>
                <c:pt idx="0">
                  <c:v>8.2280625332752533E-4</c:v>
                </c:pt>
                <c:pt idx="1">
                  <c:v>1.35495335406486E-3</c:v>
                </c:pt>
                <c:pt idx="2">
                  <c:v>1.3505629146228148E-3</c:v>
                </c:pt>
                <c:pt idx="3">
                  <c:v>7.8017725627262515E-4</c:v>
                </c:pt>
                <c:pt idx="4">
                  <c:v>3.3771106941838649E-4</c:v>
                </c:pt>
                <c:pt idx="5">
                  <c:v>4.0146776615305557E-4</c:v>
                </c:pt>
                <c:pt idx="6">
                  <c:v>2.3591287876159616E-4</c:v>
                </c:pt>
                <c:pt idx="7">
                  <c:v>6.1329550311913417E-4</c:v>
                </c:pt>
                <c:pt idx="8">
                  <c:v>3.142631802463144E-3</c:v>
                </c:pt>
                <c:pt idx="9">
                  <c:v>3.4045999167384277E-3</c:v>
                </c:pt>
                <c:pt idx="10">
                  <c:v>2.862639124261439E-3</c:v>
                </c:pt>
                <c:pt idx="11">
                  <c:v>1.2297815574453894E-3</c:v>
                </c:pt>
                <c:pt idx="12">
                  <c:v>3.0836566199144534E-4</c:v>
                </c:pt>
                <c:pt idx="13">
                  <c:v>3.1795183720865935E-4</c:v>
                </c:pt>
                <c:pt idx="14">
                  <c:v>1.5685277035906568E-4</c:v>
                </c:pt>
                <c:pt idx="15">
                  <c:v>1.8162151690290918E-4</c:v>
                </c:pt>
                <c:pt idx="16">
                  <c:v>3.0914648519767983E-4</c:v>
                </c:pt>
                <c:pt idx="17">
                  <c:v>2.9999999999999997E-4</c:v>
                </c:pt>
                <c:pt idx="18">
                  <c:v>2.0000000000000001E-4</c:v>
                </c:pt>
                <c:pt idx="19">
                  <c:v>2.9999999999999997E-4</c:v>
                </c:pt>
                <c:pt idx="20">
                  <c:v>1E-4</c:v>
                </c:pt>
                <c:pt idx="21">
                  <c:v>1E-4</c:v>
                </c:pt>
              </c:numCache>
            </c:numRef>
          </c:val>
          <c:smooth val="0"/>
          <c:extLst>
            <c:ext xmlns:c16="http://schemas.microsoft.com/office/drawing/2014/chart" uri="{C3380CC4-5D6E-409C-BE32-E72D297353CC}">
              <c16:uniqueId val="{00000001-63EB-4C09-89AE-AFB0FFA84986}"/>
            </c:ext>
          </c:extLst>
        </c:ser>
        <c:ser>
          <c:idx val="2"/>
          <c:order val="2"/>
          <c:tx>
            <c:strRef>
              <c:f>Sheet1!$D$1</c:f>
              <c:strCache>
                <c:ptCount val="1"/>
                <c:pt idx="0">
                  <c:v>Farmer Mac</c:v>
                </c:pt>
              </c:strCache>
            </c:strRef>
          </c:tx>
          <c:spPr>
            <a:ln w="28575" cap="rnd">
              <a:solidFill>
                <a:srgbClr val="00B050"/>
              </a:solidFill>
              <a:prstDash val="solid"/>
              <a:round/>
            </a:ln>
            <a:effectLst/>
          </c:spPr>
          <c:marker>
            <c:symbol val="circle"/>
            <c:size val="5"/>
            <c:spPr>
              <a:solidFill>
                <a:srgbClr val="00B050"/>
              </a:solidFill>
              <a:ln w="9525">
                <a:noFill/>
              </a:ln>
              <a:effectLst/>
            </c:spPr>
          </c:marker>
          <c:cat>
            <c:numRef>
              <c:f>Sheet1!$A$2:$A$25</c:f>
              <c:numCache>
                <c:formatCode>General</c:formatCode>
                <c:ptCount val="22"/>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pt idx="21">
                  <c:v>2022</c:v>
                </c:pt>
              </c:numCache>
            </c:numRef>
          </c:cat>
          <c:val>
            <c:numRef>
              <c:f>Sheet1!$D$2:$D$25</c:f>
              <c:numCache>
                <c:formatCode>0.00%</c:formatCode>
                <c:ptCount val="22"/>
                <c:pt idx="0">
                  <c:v>3.7878146383846136E-4</c:v>
                </c:pt>
                <c:pt idx="1">
                  <c:v>8.6461778129463536E-4</c:v>
                </c:pt>
                <c:pt idx="2">
                  <c:v>6.5303447660470127E-4</c:v>
                </c:pt>
                <c:pt idx="3">
                  <c:v>4.5707132824127799E-4</c:v>
                </c:pt>
                <c:pt idx="4">
                  <c:v>-2.5500268147247968E-4</c:v>
                </c:pt>
                <c:pt idx="5">
                  <c:v>-1.6459884501353138E-5</c:v>
                </c:pt>
                <c:pt idx="6">
                  <c:v>1.1663386851223643E-6</c:v>
                </c:pt>
                <c:pt idx="7">
                  <c:v>5.2489030220996958E-4</c:v>
                </c:pt>
                <c:pt idx="8">
                  <c:v>7.0920345203281194E-4</c:v>
                </c:pt>
                <c:pt idx="9">
                  <c:v>4.5403083677949815E-5</c:v>
                </c:pt>
                <c:pt idx="10">
                  <c:v>1.6759364331077965E-5</c:v>
                </c:pt>
                <c:pt idx="11">
                  <c:v>1.2854243346487366E-4</c:v>
                </c:pt>
                <c:pt idx="12">
                  <c:v>2.1326848750016081E-4</c:v>
                </c:pt>
                <c:pt idx="13">
                  <c:v>-4.427857935729649E-7</c:v>
                </c:pt>
                <c:pt idx="14">
                  <c:v>2.4244198463482518E-4</c:v>
                </c:pt>
                <c:pt idx="15">
                  <c:v>8.826597402023927E-6</c:v>
                </c:pt>
                <c:pt idx="16">
                  <c:v>-7.354718088139445E-5</c:v>
                </c:pt>
                <c:pt idx="17">
                  <c:v>0</c:v>
                </c:pt>
                <c:pt idx="18">
                  <c:v>0</c:v>
                </c:pt>
                <c:pt idx="19">
                  <c:v>2.9999999999999997E-4</c:v>
                </c:pt>
                <c:pt idx="20">
                  <c:v>2.9999999999999997E-4</c:v>
                </c:pt>
                <c:pt idx="21">
                  <c:v>1.0000000000000001E-5</c:v>
                </c:pt>
              </c:numCache>
            </c:numRef>
          </c:val>
          <c:smooth val="0"/>
          <c:extLst>
            <c:ext xmlns:c16="http://schemas.microsoft.com/office/drawing/2014/chart" uri="{C3380CC4-5D6E-409C-BE32-E72D297353CC}">
              <c16:uniqueId val="{00000002-63EB-4C09-89AE-AFB0FFA84986}"/>
            </c:ext>
          </c:extLst>
        </c:ser>
        <c:dLbls>
          <c:showLegendKey val="0"/>
          <c:showVal val="0"/>
          <c:showCatName val="0"/>
          <c:showSerName val="0"/>
          <c:showPercent val="0"/>
          <c:showBubbleSize val="0"/>
        </c:dLbls>
        <c:marker val="1"/>
        <c:smooth val="0"/>
        <c:axId val="477236512"/>
        <c:axId val="477236904"/>
      </c:lineChart>
      <c:catAx>
        <c:axId val="477236512"/>
        <c:scaling>
          <c:orientation val="minMax"/>
        </c:scaling>
        <c:delete val="0"/>
        <c:axPos val="b"/>
        <c:numFmt formatCode="General" sourceLinked="1"/>
        <c:majorTickMark val="none"/>
        <c:minorTickMark val="none"/>
        <c:tickLblPos val="nextTo"/>
        <c:spPr>
          <a:noFill/>
          <a:ln w="9525" cap="flat" cmpd="sng" algn="ctr">
            <a:solidFill>
              <a:srgbClr val="808285"/>
            </a:solidFill>
            <a:round/>
          </a:ln>
          <a:effectLst/>
        </c:spPr>
        <c:txPr>
          <a:bodyPr rot="0" spcFirstLastPara="1" vertOverflow="ellipsis" wrap="square" anchor="ctr" anchorCtr="1"/>
          <a:lstStyle/>
          <a:p>
            <a:pPr>
              <a:defRPr sz="1000" b="0" i="0" u="none" strike="noStrike" kern="1200" baseline="0">
                <a:solidFill>
                  <a:schemeClr val="accent5"/>
                </a:solidFill>
                <a:latin typeface="+mn-lt"/>
                <a:ea typeface="+mn-ea"/>
                <a:cs typeface="+mn-cs"/>
              </a:defRPr>
            </a:pPr>
            <a:endParaRPr lang="en-US"/>
          </a:p>
        </c:txPr>
        <c:crossAx val="477236904"/>
        <c:crosses val="autoZero"/>
        <c:auto val="1"/>
        <c:lblAlgn val="ctr"/>
        <c:lblOffset val="100"/>
        <c:noMultiLvlLbl val="0"/>
      </c:catAx>
      <c:valAx>
        <c:axId val="477236904"/>
        <c:scaling>
          <c:orientation val="minMax"/>
        </c:scaling>
        <c:delete val="0"/>
        <c:axPos val="l"/>
        <c:title>
          <c:tx>
            <c:rich>
              <a:bodyPr rot="-5400000" spcFirstLastPara="1" vertOverflow="ellipsis" vert="horz" wrap="square" anchor="ctr" anchorCtr="1"/>
              <a:lstStyle/>
              <a:p>
                <a:pPr>
                  <a:defRPr sz="800" b="0" i="0" u="none" strike="noStrike" kern="1200" baseline="0">
                    <a:solidFill>
                      <a:schemeClr val="accent5"/>
                    </a:solidFill>
                    <a:latin typeface="+mn-lt"/>
                    <a:ea typeface="+mn-ea"/>
                    <a:cs typeface="+mn-cs"/>
                  </a:defRPr>
                </a:pPr>
                <a:r>
                  <a:rPr lang="en-US" sz="800">
                    <a:solidFill>
                      <a:schemeClr val="accent5"/>
                    </a:solidFill>
                  </a:rPr>
                  <a:t>CHARGE-OFFS</a:t>
                </a:r>
                <a:r>
                  <a:rPr lang="en-US" sz="800" baseline="0">
                    <a:solidFill>
                      <a:schemeClr val="accent5"/>
                    </a:solidFill>
                  </a:rPr>
                  <a:t> AS % OF ASSETS</a:t>
                </a:r>
                <a:endParaRPr lang="en-US" sz="800">
                  <a:solidFill>
                    <a:schemeClr val="accent5"/>
                  </a:solidFill>
                </a:endParaRP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accent5"/>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accent5"/>
                </a:solidFill>
                <a:latin typeface="+mn-lt"/>
                <a:ea typeface="+mn-ea"/>
                <a:cs typeface="+mn-cs"/>
              </a:defRPr>
            </a:pPr>
            <a:endParaRPr lang="en-US"/>
          </a:p>
        </c:txPr>
        <c:crossAx val="477236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accent5"/>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504525719331806E-2"/>
          <c:y val="0.16844366770995661"/>
          <c:w val="0.92294576495695047"/>
          <c:h val="0.70951318818160192"/>
        </c:manualLayout>
      </c:layout>
      <c:barChart>
        <c:barDir val="col"/>
        <c:grouping val="stacked"/>
        <c:varyColors val="0"/>
        <c:ser>
          <c:idx val="0"/>
          <c:order val="0"/>
          <c:tx>
            <c:strRef>
              <c:f>Sheet1!$B$1</c:f>
              <c:strCache>
                <c:ptCount val="1"/>
                <c:pt idx="0">
                  <c:v>Ag Storage &amp; Processing</c:v>
                </c:pt>
              </c:strCache>
            </c:strRef>
          </c:tx>
          <c:spPr>
            <a:solidFill>
              <a:schemeClr val="accent1"/>
            </a:solidFill>
            <a:ln>
              <a:noFill/>
            </a:ln>
            <a:effectLst/>
          </c:spPr>
          <c:invertIfNegative val="0"/>
          <c:cat>
            <c:strRef>
              <c:f>Sheet1!$A$2:$A$29</c:f>
              <c:strCache>
                <c:ptCount val="28"/>
                <c:pt idx="0">
                  <c:v>1995 &amp; Prior</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Sheet1!$B$2:$B$29</c:f>
              <c:numCache>
                <c:formatCode>_(* #,##0.00_);_(* \(#,##0.00\);_(* "-"??_);_(@_)</c:formatCode>
                <c:ptCount val="28"/>
                <c:pt idx="0">
                  <c:v>0</c:v>
                </c:pt>
                <c:pt idx="1">
                  <c:v>0</c:v>
                </c:pt>
                <c:pt idx="2">
                  <c:v>0</c:v>
                </c:pt>
                <c:pt idx="3">
                  <c:v>0</c:v>
                </c:pt>
                <c:pt idx="4">
                  <c:v>0</c:v>
                </c:pt>
                <c:pt idx="5">
                  <c:v>0</c:v>
                </c:pt>
                <c:pt idx="6">
                  <c:v>0</c:v>
                </c:pt>
                <c:pt idx="7">
                  <c:v>0</c:v>
                </c:pt>
                <c:pt idx="8">
                  <c:v>0</c:v>
                </c:pt>
                <c:pt idx="9">
                  <c:v>0</c:v>
                </c:pt>
                <c:pt idx="10">
                  <c:v>0</c:v>
                </c:pt>
                <c:pt idx="11">
                  <c:v>7688603.7300000004</c:v>
                </c:pt>
                <c:pt idx="12">
                  <c:v>2510000</c:v>
                </c:pt>
                <c:pt idx="13">
                  <c:v>621000</c:v>
                </c:pt>
                <c:pt idx="14">
                  <c:v>1193000</c:v>
                </c:pt>
                <c:pt idx="15">
                  <c:v>0</c:v>
                </c:pt>
                <c:pt idx="16">
                  <c:v>3662000</c:v>
                </c:pt>
                <c:pt idx="22">
                  <c:v>4310000</c:v>
                </c:pt>
              </c:numCache>
            </c:numRef>
          </c:val>
          <c:extLst>
            <c:ext xmlns:c16="http://schemas.microsoft.com/office/drawing/2014/chart" uri="{C3380CC4-5D6E-409C-BE32-E72D297353CC}">
              <c16:uniqueId val="{00000000-99ED-453F-BDF0-B0E2D9A291B5}"/>
            </c:ext>
          </c:extLst>
        </c:ser>
        <c:ser>
          <c:idx val="1"/>
          <c:order val="1"/>
          <c:tx>
            <c:strRef>
              <c:f>Sheet1!$C$1</c:f>
              <c:strCache>
                <c:ptCount val="1"/>
                <c:pt idx="0">
                  <c:v>Crops</c:v>
                </c:pt>
              </c:strCache>
            </c:strRef>
          </c:tx>
          <c:spPr>
            <a:solidFill>
              <a:srgbClr val="4E6A8A">
                <a:lumMod val="60000"/>
                <a:lumOff val="40000"/>
              </a:srgbClr>
            </a:solidFill>
            <a:ln>
              <a:noFill/>
            </a:ln>
            <a:effectLst/>
          </c:spPr>
          <c:invertIfNegative val="0"/>
          <c:cat>
            <c:strRef>
              <c:f>Sheet1!$A$2:$A$29</c:f>
              <c:strCache>
                <c:ptCount val="28"/>
                <c:pt idx="0">
                  <c:v>1995 &amp; Prior</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Sheet1!$C$2:$C$29</c:f>
              <c:numCache>
                <c:formatCode>_(* #,##0.00_);_(* \(#,##0.00\);_(* "-"??_);_(@_)</c:formatCode>
                <c:ptCount val="28"/>
                <c:pt idx="0">
                  <c:v>277000</c:v>
                </c:pt>
                <c:pt idx="1">
                  <c:v>-721000</c:v>
                </c:pt>
                <c:pt idx="2">
                  <c:v>-397000</c:v>
                </c:pt>
                <c:pt idx="3">
                  <c:v>-438000</c:v>
                </c:pt>
                <c:pt idx="4">
                  <c:v>-1042000</c:v>
                </c:pt>
                <c:pt idx="5">
                  <c:v>7000</c:v>
                </c:pt>
                <c:pt idx="6">
                  <c:v>44000</c:v>
                </c:pt>
                <c:pt idx="7">
                  <c:v>0</c:v>
                </c:pt>
                <c:pt idx="8">
                  <c:v>310000</c:v>
                </c:pt>
                <c:pt idx="9">
                  <c:v>0</c:v>
                </c:pt>
                <c:pt idx="10">
                  <c:v>-87000</c:v>
                </c:pt>
                <c:pt idx="11">
                  <c:v>1667000</c:v>
                </c:pt>
                <c:pt idx="12">
                  <c:v>1083000</c:v>
                </c:pt>
                <c:pt idx="13">
                  <c:v>2626000</c:v>
                </c:pt>
                <c:pt idx="14">
                  <c:v>98000</c:v>
                </c:pt>
                <c:pt idx="20">
                  <c:v>-540000</c:v>
                </c:pt>
                <c:pt idx="21">
                  <c:v>903000</c:v>
                </c:pt>
              </c:numCache>
            </c:numRef>
          </c:val>
          <c:extLst>
            <c:ext xmlns:c16="http://schemas.microsoft.com/office/drawing/2014/chart" uri="{C3380CC4-5D6E-409C-BE32-E72D297353CC}">
              <c16:uniqueId val="{00000001-99ED-453F-BDF0-B0E2D9A291B5}"/>
            </c:ext>
          </c:extLst>
        </c:ser>
        <c:ser>
          <c:idx val="2"/>
          <c:order val="2"/>
          <c:tx>
            <c:strRef>
              <c:f>Sheet1!$D$1</c:f>
              <c:strCache>
                <c:ptCount val="1"/>
                <c:pt idx="0">
                  <c:v>Permanent Plantings</c:v>
                </c:pt>
              </c:strCache>
            </c:strRef>
          </c:tx>
          <c:spPr>
            <a:solidFill>
              <a:srgbClr val="F47D4B"/>
            </a:solidFill>
            <a:ln>
              <a:noFill/>
            </a:ln>
            <a:effectLst/>
          </c:spPr>
          <c:invertIfNegative val="0"/>
          <c:cat>
            <c:strRef>
              <c:f>Sheet1!$A$2:$A$29</c:f>
              <c:strCache>
                <c:ptCount val="28"/>
                <c:pt idx="0">
                  <c:v>1995 &amp; Prior</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Sheet1!$D$2:$D$29</c:f>
              <c:numCache>
                <c:formatCode>_(* #,##0.00_);_(* \(#,##0.00\);_(* "-"??_);_(@_)</c:formatCode>
                <c:ptCount val="28"/>
                <c:pt idx="0">
                  <c:v>-79000</c:v>
                </c:pt>
                <c:pt idx="1">
                  <c:v>2296000</c:v>
                </c:pt>
                <c:pt idx="2">
                  <c:v>2785000</c:v>
                </c:pt>
                <c:pt idx="3">
                  <c:v>1803000</c:v>
                </c:pt>
                <c:pt idx="4">
                  <c:v>961000</c:v>
                </c:pt>
                <c:pt idx="5">
                  <c:v>1957000</c:v>
                </c:pt>
                <c:pt idx="6">
                  <c:v>130000</c:v>
                </c:pt>
                <c:pt idx="7">
                  <c:v>0</c:v>
                </c:pt>
                <c:pt idx="8">
                  <c:v>0</c:v>
                </c:pt>
                <c:pt idx="9">
                  <c:v>0</c:v>
                </c:pt>
                <c:pt idx="10">
                  <c:v>-262000</c:v>
                </c:pt>
                <c:pt idx="11">
                  <c:v>0</c:v>
                </c:pt>
                <c:pt idx="12">
                  <c:v>11000</c:v>
                </c:pt>
                <c:pt idx="13">
                  <c:v>0</c:v>
                </c:pt>
                <c:pt idx="14">
                  <c:v>184000</c:v>
                </c:pt>
              </c:numCache>
            </c:numRef>
          </c:val>
          <c:extLst>
            <c:ext xmlns:c16="http://schemas.microsoft.com/office/drawing/2014/chart" uri="{C3380CC4-5D6E-409C-BE32-E72D297353CC}">
              <c16:uniqueId val="{00000002-99ED-453F-BDF0-B0E2D9A291B5}"/>
            </c:ext>
          </c:extLst>
        </c:ser>
        <c:ser>
          <c:idx val="3"/>
          <c:order val="3"/>
          <c:tx>
            <c:strRef>
              <c:f>Sheet1!$E$1</c:f>
              <c:strCache>
                <c:ptCount val="1"/>
                <c:pt idx="0">
                  <c:v>Livestock</c:v>
                </c:pt>
              </c:strCache>
            </c:strRef>
          </c:tx>
          <c:spPr>
            <a:solidFill>
              <a:srgbClr val="A9ABAE"/>
            </a:solidFill>
            <a:ln>
              <a:noFill/>
            </a:ln>
            <a:effectLst/>
          </c:spPr>
          <c:invertIfNegative val="0"/>
          <c:cat>
            <c:strRef>
              <c:f>Sheet1!$A$2:$A$29</c:f>
              <c:strCache>
                <c:ptCount val="28"/>
                <c:pt idx="0">
                  <c:v>1995 &amp; Prior</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Sheet1!$E$2:$E$29</c:f>
              <c:numCache>
                <c:formatCode>_(* #,##0.00_);_(* \(#,##0.00\);_(* "-"??_);_(@_)</c:formatCode>
                <c:ptCount val="28"/>
                <c:pt idx="0">
                  <c:v>-107000</c:v>
                </c:pt>
                <c:pt idx="1">
                  <c:v>-73000</c:v>
                </c:pt>
                <c:pt idx="2">
                  <c:v>-131000</c:v>
                </c:pt>
                <c:pt idx="3">
                  <c:v>1781000</c:v>
                </c:pt>
                <c:pt idx="4">
                  <c:v>158000</c:v>
                </c:pt>
                <c:pt idx="5">
                  <c:v>1049000</c:v>
                </c:pt>
                <c:pt idx="6">
                  <c:v>132000</c:v>
                </c:pt>
                <c:pt idx="7">
                  <c:v>0</c:v>
                </c:pt>
                <c:pt idx="8">
                  <c:v>0</c:v>
                </c:pt>
                <c:pt idx="9">
                  <c:v>162000</c:v>
                </c:pt>
                <c:pt idx="10">
                  <c:v>0</c:v>
                </c:pt>
                <c:pt idx="11">
                  <c:v>54000</c:v>
                </c:pt>
                <c:pt idx="12">
                  <c:v>779000</c:v>
                </c:pt>
                <c:pt idx="13">
                  <c:v>-41000</c:v>
                </c:pt>
                <c:pt idx="14">
                  <c:v>69000</c:v>
                </c:pt>
                <c:pt idx="15">
                  <c:v>5000</c:v>
                </c:pt>
              </c:numCache>
            </c:numRef>
          </c:val>
          <c:extLst>
            <c:ext xmlns:c16="http://schemas.microsoft.com/office/drawing/2014/chart" uri="{C3380CC4-5D6E-409C-BE32-E72D297353CC}">
              <c16:uniqueId val="{00000003-99ED-453F-BDF0-B0E2D9A291B5}"/>
            </c:ext>
          </c:extLst>
        </c:ser>
        <c:ser>
          <c:idx val="4"/>
          <c:order val="4"/>
          <c:tx>
            <c:strRef>
              <c:f>Sheet1!$F$1</c:f>
              <c:strCache>
                <c:ptCount val="1"/>
                <c:pt idx="0">
                  <c:v>Part-Time Farm / Rural Housing</c:v>
                </c:pt>
              </c:strCache>
            </c:strRef>
          </c:tx>
          <c:spPr>
            <a:solidFill>
              <a:srgbClr val="D0973C"/>
            </a:solidFill>
            <a:ln>
              <a:noFill/>
            </a:ln>
            <a:effectLst/>
          </c:spPr>
          <c:invertIfNegative val="0"/>
          <c:cat>
            <c:strRef>
              <c:f>Sheet1!$A$2:$A$29</c:f>
              <c:strCache>
                <c:ptCount val="28"/>
                <c:pt idx="0">
                  <c:v>1995 &amp; Prior</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strCache>
            </c:strRef>
          </c:cat>
          <c:val>
            <c:numRef>
              <c:f>Sheet1!$F$2:$F$29</c:f>
              <c:numCache>
                <c:formatCode>_(* #,##0.00_);_(* \(#,##0.00\);_(* "-"??_);_(@_)</c:formatCode>
                <c:ptCount val="28"/>
                <c:pt idx="0">
                  <c:v>0</c:v>
                </c:pt>
                <c:pt idx="1">
                  <c:v>0</c:v>
                </c:pt>
                <c:pt idx="2">
                  <c:v>0</c:v>
                </c:pt>
                <c:pt idx="3">
                  <c:v>0</c:v>
                </c:pt>
                <c:pt idx="4">
                  <c:v>296000</c:v>
                </c:pt>
                <c:pt idx="5">
                  <c:v>-40000</c:v>
                </c:pt>
                <c:pt idx="6">
                  <c:v>-401000</c:v>
                </c:pt>
                <c:pt idx="7">
                  <c:v>88000</c:v>
                </c:pt>
                <c:pt idx="8">
                  <c:v>122000</c:v>
                </c:pt>
                <c:pt idx="9">
                  <c:v>150000</c:v>
                </c:pt>
                <c:pt idx="10">
                  <c:v>239000</c:v>
                </c:pt>
                <c:pt idx="11">
                  <c:v>202000</c:v>
                </c:pt>
                <c:pt idx="12">
                  <c:v>287000</c:v>
                </c:pt>
                <c:pt idx="13">
                  <c:v>123000</c:v>
                </c:pt>
                <c:pt idx="14">
                  <c:v>0</c:v>
                </c:pt>
                <c:pt idx="20">
                  <c:v>24000</c:v>
                </c:pt>
              </c:numCache>
            </c:numRef>
          </c:val>
          <c:extLst>
            <c:ext xmlns:c16="http://schemas.microsoft.com/office/drawing/2014/chart" uri="{C3380CC4-5D6E-409C-BE32-E72D297353CC}">
              <c16:uniqueId val="{00000004-99ED-453F-BDF0-B0E2D9A291B5}"/>
            </c:ext>
          </c:extLst>
        </c:ser>
        <c:dLbls>
          <c:showLegendKey val="0"/>
          <c:showVal val="0"/>
          <c:showCatName val="0"/>
          <c:showSerName val="0"/>
          <c:showPercent val="0"/>
          <c:showBubbleSize val="0"/>
        </c:dLbls>
        <c:gapWidth val="40"/>
        <c:overlap val="100"/>
        <c:axId val="477238080"/>
        <c:axId val="477238472"/>
      </c:barChart>
      <c:catAx>
        <c:axId val="477238080"/>
        <c:scaling>
          <c:orientation val="minMax"/>
        </c:scaling>
        <c:delete val="0"/>
        <c:axPos val="b"/>
        <c:title>
          <c:tx>
            <c:rich>
              <a:bodyPr/>
              <a:lstStyle/>
              <a:p>
                <a:pPr>
                  <a:defRPr sz="800" b="0">
                    <a:solidFill>
                      <a:schemeClr val="accent5"/>
                    </a:solidFill>
                  </a:defRPr>
                </a:pPr>
                <a:r>
                  <a:rPr lang="en-US" sz="800" b="0">
                    <a:solidFill>
                      <a:schemeClr val="accent5"/>
                    </a:solidFill>
                  </a:rPr>
                  <a:t>BY YEAR OF ORIGINATION</a:t>
                </a:r>
              </a:p>
            </c:rich>
          </c:tx>
          <c:overlay val="0"/>
        </c:title>
        <c:numFmt formatCode="General" sourceLinked="1"/>
        <c:majorTickMark val="none"/>
        <c:minorTickMark val="none"/>
        <c:tickLblPos val="nextTo"/>
        <c:spPr>
          <a:noFill/>
          <a:ln w="9525" cap="flat" cmpd="sng" algn="ctr">
            <a:solidFill>
              <a:schemeClr val="accent3"/>
            </a:solidFill>
            <a:round/>
          </a:ln>
          <a:effectLst/>
        </c:spPr>
        <c:txPr>
          <a:bodyPr rot="-60000000" spcFirstLastPara="1" vertOverflow="ellipsis" vert="horz" wrap="square" anchor="ctr" anchorCtr="1"/>
          <a:lstStyle/>
          <a:p>
            <a:pPr>
              <a:defRPr sz="800" b="0" i="0" u="none" strike="noStrike" kern="1200" baseline="0">
                <a:solidFill>
                  <a:schemeClr val="accent5"/>
                </a:solidFill>
                <a:latin typeface="+mn-lt"/>
                <a:ea typeface="+mn-ea"/>
                <a:cs typeface="+mn-cs"/>
              </a:defRPr>
            </a:pPr>
            <a:endParaRPr lang="en-US"/>
          </a:p>
        </c:txPr>
        <c:crossAx val="477238472"/>
        <c:crosses val="autoZero"/>
        <c:auto val="1"/>
        <c:lblAlgn val="ctr"/>
        <c:lblOffset val="300"/>
        <c:noMultiLvlLbl val="0"/>
      </c:catAx>
      <c:valAx>
        <c:axId val="477238472"/>
        <c:scaling>
          <c:orientation val="minMax"/>
        </c:scaling>
        <c:delete val="0"/>
        <c:axPos val="l"/>
        <c:title>
          <c:tx>
            <c:rich>
              <a:bodyPr rot="-5400000" spcFirstLastPara="1" vertOverflow="ellipsis" vert="horz" wrap="square" anchor="ctr" anchorCtr="1"/>
              <a:lstStyle/>
              <a:p>
                <a:pPr>
                  <a:defRPr sz="800" b="0" i="0" u="none" strike="noStrike" kern="1200" baseline="0">
                    <a:solidFill>
                      <a:schemeClr val="accent5"/>
                    </a:solidFill>
                    <a:latin typeface="+mn-lt"/>
                    <a:ea typeface="+mn-ea"/>
                    <a:cs typeface="+mn-cs"/>
                  </a:defRPr>
                </a:pPr>
                <a:r>
                  <a:rPr lang="en-US">
                    <a:solidFill>
                      <a:schemeClr val="accent5"/>
                    </a:solidFill>
                  </a:rPr>
                  <a:t>NET LOSS / (GAIN)</a:t>
                </a:r>
              </a:p>
              <a:p>
                <a:pPr>
                  <a:defRPr sz="800" b="0" i="0" u="none" strike="noStrike" kern="1200" baseline="0">
                    <a:solidFill>
                      <a:schemeClr val="accent5"/>
                    </a:solidFill>
                    <a:latin typeface="+mn-lt"/>
                    <a:ea typeface="+mn-ea"/>
                    <a:cs typeface="+mn-cs"/>
                  </a:defRPr>
                </a:pPr>
                <a:r>
                  <a:rPr lang="en-US">
                    <a:solidFill>
                      <a:schemeClr val="accent5"/>
                    </a:solidFill>
                  </a:rPr>
                  <a:t>$ IN</a:t>
                </a:r>
                <a:r>
                  <a:rPr lang="en-US" baseline="0">
                    <a:solidFill>
                      <a:schemeClr val="accent5"/>
                    </a:solidFill>
                  </a:rPr>
                  <a:t> MILLIONS</a:t>
                </a:r>
                <a:endParaRPr lang="en-US">
                  <a:solidFill>
                    <a:schemeClr val="accent5"/>
                  </a:solidFill>
                </a:endParaRPr>
              </a:p>
            </c:rich>
          </c:tx>
          <c:layout>
            <c:manualLayout>
              <c:xMode val="edge"/>
              <c:yMode val="edge"/>
              <c:x val="0"/>
              <c:y val="0.2673955460458472"/>
            </c:manualLayout>
          </c:layout>
          <c:overlay val="0"/>
          <c:spPr>
            <a:noFill/>
            <a:ln>
              <a:noFill/>
            </a:ln>
            <a:effectLst/>
          </c:sp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accent5"/>
                </a:solidFill>
                <a:latin typeface="+mn-lt"/>
                <a:ea typeface="+mn-ea"/>
                <a:cs typeface="+mn-cs"/>
              </a:defRPr>
            </a:pPr>
            <a:endParaRPr lang="en-US"/>
          </a:p>
        </c:txPr>
        <c:crossAx val="477238080"/>
        <c:crosses val="autoZero"/>
        <c:crossBetween val="between"/>
        <c:dispUnits>
          <c:builtInUnit val="millions"/>
        </c:dispUnits>
      </c:valAx>
      <c:spPr>
        <a:noFill/>
        <a:ln>
          <a:noFill/>
        </a:ln>
        <a:effectLst/>
      </c:spPr>
    </c:plotArea>
    <c:legend>
      <c:legendPos val="t"/>
      <c:layout>
        <c:manualLayout>
          <c:xMode val="edge"/>
          <c:yMode val="edge"/>
          <c:x val="0.10448524541908896"/>
          <c:y val="0.10420276052110217"/>
          <c:w val="0.86891100645129637"/>
          <c:h val="6.8385980657796497E-2"/>
        </c:manualLayout>
      </c:layout>
      <c:overlay val="0"/>
      <c:txPr>
        <a:bodyPr/>
        <a:lstStyle/>
        <a:p>
          <a:pPr>
            <a:defRPr>
              <a:solidFill>
                <a:schemeClr val="accent5"/>
              </a:solidFill>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1" u="none" strike="noStrike" kern="1200" spc="0" baseline="0">
                <a:solidFill>
                  <a:schemeClr val="accent1"/>
                </a:solidFill>
                <a:latin typeface="+mj-lt"/>
                <a:ea typeface="+mn-ea"/>
                <a:cs typeface="+mn-cs"/>
              </a:defRPr>
            </a:pPr>
            <a:endParaRPr lang="en-US" sz="1400" b="1" i="1">
              <a:solidFill>
                <a:schemeClr val="accent1"/>
              </a:solidFill>
              <a:latin typeface="+mj-lt"/>
            </a:endParaRPr>
          </a:p>
        </c:rich>
      </c:tx>
      <c:layout>
        <c:manualLayout>
          <c:xMode val="edge"/>
          <c:yMode val="edge"/>
          <c:x val="1.3472333600641595E-3"/>
          <c:y val="0"/>
        </c:manualLayout>
      </c:layout>
      <c:overlay val="0"/>
      <c:spPr>
        <a:noFill/>
        <a:ln>
          <a:noFill/>
        </a:ln>
        <a:effectLst/>
      </c:spPr>
      <c:txPr>
        <a:bodyPr rot="0" spcFirstLastPara="1" vertOverflow="ellipsis" vert="horz" wrap="square" anchor="ctr" anchorCtr="1"/>
        <a:lstStyle/>
        <a:p>
          <a:pPr>
            <a:defRPr sz="1400" b="1" i="1" u="none" strike="noStrike" kern="1200" spc="0" baseline="0">
              <a:solidFill>
                <a:schemeClr val="accent1"/>
              </a:solidFill>
              <a:latin typeface="+mj-lt"/>
              <a:ea typeface="+mn-ea"/>
              <a:cs typeface="+mn-cs"/>
            </a:defRPr>
          </a:pPr>
          <a:endParaRPr lang="en-US"/>
        </a:p>
      </c:txPr>
    </c:title>
    <c:autoTitleDeleted val="0"/>
    <c:plotArea>
      <c:layout>
        <c:manualLayout>
          <c:layoutTarget val="inner"/>
          <c:xMode val="edge"/>
          <c:yMode val="edge"/>
          <c:x val="0.14208083652735068"/>
          <c:y val="0.26887372989267427"/>
          <c:w val="0.70942267741792897"/>
          <c:h val="0.72990930589121905"/>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1" u="none" strike="noStrike" kern="1200" spc="0" baseline="0">
                <a:solidFill>
                  <a:schemeClr val="accent1"/>
                </a:solidFill>
                <a:latin typeface="+mj-lt"/>
                <a:ea typeface="+mn-ea"/>
                <a:cs typeface="+mn-cs"/>
              </a:defRPr>
            </a:pPr>
            <a:r>
              <a:rPr lang="en-US" sz="1400" b="1" i="1">
                <a:solidFill>
                  <a:schemeClr val="accent1"/>
                </a:solidFill>
                <a:latin typeface="+mj-lt"/>
              </a:rPr>
              <a:t>Liquidity</a:t>
            </a:r>
            <a:r>
              <a:rPr lang="en-US" sz="1400" b="1" i="1" baseline="0">
                <a:solidFill>
                  <a:schemeClr val="accent1"/>
                </a:solidFill>
                <a:latin typeface="+mj-lt"/>
              </a:rPr>
              <a:t> Portfolio</a:t>
            </a:r>
            <a:endParaRPr lang="en-US" sz="1400" b="1" i="1">
              <a:solidFill>
                <a:schemeClr val="accent1"/>
              </a:solidFill>
              <a:latin typeface="+mj-lt"/>
            </a:endParaRPr>
          </a:p>
        </c:rich>
      </c:tx>
      <c:layout>
        <c:manualLayout>
          <c:xMode val="edge"/>
          <c:yMode val="edge"/>
          <c:x val="1.3472333600641595E-3"/>
          <c:y val="0"/>
        </c:manualLayout>
      </c:layout>
      <c:overlay val="0"/>
      <c:spPr>
        <a:noFill/>
        <a:ln>
          <a:noFill/>
        </a:ln>
        <a:effectLst/>
      </c:spPr>
      <c:txPr>
        <a:bodyPr rot="0" spcFirstLastPara="1" vertOverflow="ellipsis" vert="horz" wrap="square" anchor="ctr" anchorCtr="1"/>
        <a:lstStyle/>
        <a:p>
          <a:pPr>
            <a:defRPr sz="1400" b="1" i="1" u="none" strike="noStrike" kern="1200" spc="0" baseline="0">
              <a:solidFill>
                <a:schemeClr val="accent1"/>
              </a:solidFill>
              <a:latin typeface="+mj-lt"/>
              <a:ea typeface="+mn-ea"/>
              <a:cs typeface="+mn-cs"/>
            </a:defRPr>
          </a:pPr>
          <a:endParaRPr lang="en-US"/>
        </a:p>
      </c:txPr>
    </c:title>
    <c:autoTitleDeleted val="0"/>
    <c:plotArea>
      <c:layout>
        <c:manualLayout>
          <c:layoutTarget val="inner"/>
          <c:xMode val="edge"/>
          <c:yMode val="edge"/>
          <c:x val="0.14208083652735068"/>
          <c:y val="0.26887372989267427"/>
          <c:w val="0.70942267741792897"/>
          <c:h val="0.72990930589121905"/>
        </c:manualLayout>
      </c:layout>
      <c:pieChart>
        <c:varyColors val="1"/>
        <c:ser>
          <c:idx val="0"/>
          <c:order val="0"/>
          <c:tx>
            <c:strRef>
              <c:f>Sheet1!$B$1</c:f>
              <c:strCache>
                <c:ptCount val="1"/>
                <c:pt idx="0">
                  <c:v>Breakdown By Asset Class ($000s)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C2C-44F6-AC38-EEF453A4074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2C-44F6-AC38-EEF453A4074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C2C-44F6-AC38-EEF453A4074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C2C-44F6-AC38-EEF453A40740}"/>
              </c:ext>
            </c:extLst>
          </c:dPt>
          <c:dLbls>
            <c:dLbl>
              <c:idx val="0"/>
              <c:layout>
                <c:manualLayout>
                  <c:x val="-0.12569480138158365"/>
                  <c:y val="0.2123312803721317"/>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Arial Narrow" panose="020B0606020202030204" pitchFamily="34" charset="0"/>
                        <a:ea typeface="+mn-ea"/>
                        <a:cs typeface="+mn-cs"/>
                      </a:defRPr>
                    </a:pPr>
                    <a:fld id="{1CA9916C-FD81-4A7D-8BA2-3011BA254A28}" type="CATEGORYNAME">
                      <a:rPr lang="en-US" sz="1200">
                        <a:solidFill>
                          <a:schemeClr val="bg1"/>
                        </a:solidFill>
                      </a:rPr>
                      <a:pPr>
                        <a:defRPr sz="1200" b="1">
                          <a:solidFill>
                            <a:schemeClr val="bg1"/>
                          </a:solidFill>
                          <a:latin typeface="Arial Narrow" panose="020B0606020202030204" pitchFamily="34" charset="0"/>
                        </a:defRPr>
                      </a:pPr>
                      <a:t>[CATEGORY NAME]</a:t>
                    </a:fld>
                    <a:endParaRPr lang="en-US" sz="1200" baseline="0">
                      <a:solidFill>
                        <a:schemeClr val="bg1"/>
                      </a:solidFill>
                    </a:endParaRPr>
                  </a:p>
                  <a:p>
                    <a:pPr>
                      <a:defRPr sz="1200" b="1">
                        <a:solidFill>
                          <a:schemeClr val="bg1"/>
                        </a:solidFill>
                        <a:latin typeface="Arial Narrow" panose="020B0606020202030204" pitchFamily="34" charset="0"/>
                      </a:defRPr>
                    </a:pPr>
                    <a:fld id="{C139DD32-F5FC-4D3F-B5C3-CC6812F5A3E8}" type="PERCENTAGE">
                      <a:rPr lang="en-US" sz="1400">
                        <a:solidFill>
                          <a:schemeClr val="bg1"/>
                        </a:solidFill>
                      </a:rPr>
                      <a:pPr>
                        <a:defRPr sz="1200" b="1">
                          <a:solidFill>
                            <a:schemeClr val="bg1"/>
                          </a:solidFill>
                          <a:latin typeface="Arial Narrow" panose="020B0606020202030204" pitchFamily="34" charset="0"/>
                        </a:defRPr>
                      </a:pPr>
                      <a:t>[PERCENTAGE]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Arial Narrow" panose="020B0606020202030204" pitchFamily="34" charset="0"/>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manualLayout>
                      <c:w val="0.17802726543704891"/>
                      <c:h val="0.19966996699669967"/>
                    </c:manualLayout>
                  </c15:layout>
                  <c15:dlblFieldTable/>
                  <c15:showDataLabelsRange val="0"/>
                </c:ext>
                <c:ext xmlns:c16="http://schemas.microsoft.com/office/drawing/2014/chart" uri="{C3380CC4-5D6E-409C-BE32-E72D297353CC}">
                  <c16:uniqueId val="{00000001-DC2C-44F6-AC38-EEF453A40740}"/>
                </c:ext>
              </c:extLst>
            </c:dLbl>
            <c:dLbl>
              <c:idx val="1"/>
              <c:layout>
                <c:manualLayout>
                  <c:x val="0.22453889334402566"/>
                  <c:y val="-5.8475611340661565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Narrow" panose="020B0606020202030204" pitchFamily="34" charset="0"/>
                        <a:ea typeface="+mn-ea"/>
                        <a:cs typeface="+mn-cs"/>
                      </a:defRPr>
                    </a:pPr>
                    <a:fld id="{366FA6BA-5B37-4151-AB3E-ACA748EB2AD0}" type="CATEGORYNAME">
                      <a:rPr lang="en-US" sz="1200"/>
                      <a:pPr>
                        <a:defRPr sz="1200" b="1">
                          <a:solidFill>
                            <a:schemeClr val="bg1"/>
                          </a:solidFill>
                          <a:latin typeface="Arial Narrow" panose="020B0606020202030204" pitchFamily="34" charset="0"/>
                        </a:defRPr>
                      </a:pPr>
                      <a:t>[CATEGORY NAME]</a:t>
                    </a:fld>
                    <a:endParaRPr lang="en-US" sz="1200" baseline="0"/>
                  </a:p>
                  <a:p>
                    <a:pPr>
                      <a:defRPr sz="1200" b="1">
                        <a:solidFill>
                          <a:schemeClr val="bg1"/>
                        </a:solidFill>
                        <a:latin typeface="Arial Narrow" panose="020B0606020202030204" pitchFamily="34" charset="0"/>
                      </a:defRPr>
                    </a:pPr>
                    <a:fld id="{A2B9A13B-796B-4A9B-8824-23923A40915D}" type="PERCENTAGE">
                      <a:rPr lang="en-US" sz="1400"/>
                      <a:pPr>
                        <a:defRPr sz="1200" b="1">
                          <a:solidFill>
                            <a:schemeClr val="bg1"/>
                          </a:solidFill>
                          <a:latin typeface="Arial Narrow" panose="020B0606020202030204" pitchFamily="34" charset="0"/>
                        </a:defRPr>
                      </a:pPr>
                      <a:t>[PERCENTAGE]</a:t>
                    </a:fld>
                    <a:endParaRPr lang="en-US"/>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Narrow" panose="020B0606020202030204" pitchFamily="34" charset="0"/>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manualLayout>
                      <c:w val="0.26623897353648757"/>
                      <c:h val="0.25247524752475248"/>
                    </c:manualLayout>
                  </c15:layout>
                  <c15:dlblFieldTable/>
                  <c15:showDataLabelsRange val="0"/>
                </c:ext>
                <c:ext xmlns:c16="http://schemas.microsoft.com/office/drawing/2014/chart" uri="{C3380CC4-5D6E-409C-BE32-E72D297353CC}">
                  <c16:uniqueId val="{00000003-DC2C-44F6-AC38-EEF453A40740}"/>
                </c:ext>
              </c:extLst>
            </c:dLbl>
            <c:dLbl>
              <c:idx val="2"/>
              <c:layout>
                <c:manualLayout>
                  <c:x val="-3.3138303582140441E-2"/>
                  <c:y val="1.1006210857306202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accent5"/>
                        </a:solidFill>
                        <a:latin typeface="Arial Narrow" panose="020B0606020202030204" pitchFamily="34" charset="0"/>
                        <a:ea typeface="+mn-ea"/>
                        <a:cs typeface="+mn-cs"/>
                      </a:defRPr>
                    </a:pPr>
                    <a:fld id="{A2AFBE83-430B-49E4-830C-234EC2E968DD}" type="CATEGORYNAME">
                      <a:rPr lang="en-US" sz="1200"/>
                      <a:pPr>
                        <a:defRPr sz="1200" b="1">
                          <a:solidFill>
                            <a:schemeClr val="accent5"/>
                          </a:solidFill>
                          <a:latin typeface="Arial Narrow" panose="020B0606020202030204" pitchFamily="34" charset="0"/>
                        </a:defRPr>
                      </a:pPr>
                      <a:t>[CATEGORY NAME]</a:t>
                    </a:fld>
                    <a:endParaRPr lang="en-US" sz="1200" baseline="0"/>
                  </a:p>
                  <a:p>
                    <a:pPr>
                      <a:defRPr sz="1200" b="1">
                        <a:solidFill>
                          <a:schemeClr val="accent5"/>
                        </a:solidFill>
                        <a:latin typeface="Arial Narrow" panose="020B0606020202030204" pitchFamily="34" charset="0"/>
                      </a:defRPr>
                    </a:pPr>
                    <a:fld id="{CCFACBED-E850-472A-A764-E880C45C8BA3}" type="PERCENTAGE">
                      <a:rPr lang="en-US" sz="1400"/>
                      <a:pPr>
                        <a:defRPr sz="1200" b="1">
                          <a:solidFill>
                            <a:schemeClr val="accent5"/>
                          </a:solidFill>
                          <a:latin typeface="Arial Narrow" panose="020B0606020202030204" pitchFamily="34" charset="0"/>
                        </a:defRPr>
                      </a:pPr>
                      <a:t>[PERCENTAGE]</a:t>
                    </a:fld>
                    <a:endParaRPr lang="en-US"/>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5"/>
                      </a:solidFill>
                      <a:latin typeface="Arial Narrow" panose="020B0606020202030204" pitchFamily="34" charset="0"/>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manualLayout>
                      <c:w val="0.25084202085004009"/>
                      <c:h val="0.17651828174943479"/>
                    </c:manualLayout>
                  </c15:layout>
                  <c15:dlblFieldTable/>
                  <c15:showDataLabelsRange val="0"/>
                </c:ext>
                <c:ext xmlns:c16="http://schemas.microsoft.com/office/drawing/2014/chart" uri="{C3380CC4-5D6E-409C-BE32-E72D297353CC}">
                  <c16:uniqueId val="{00000005-DC2C-44F6-AC38-EEF453A40740}"/>
                </c:ext>
              </c:extLst>
            </c:dLbl>
            <c:dLbl>
              <c:idx val="3"/>
              <c:layout>
                <c:manualLayout>
                  <c:x val="0.18540775025415326"/>
                  <c:y val="-5.5492320885631866E-3"/>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accent5"/>
                        </a:solidFill>
                        <a:latin typeface="Arial Narrow" panose="020B0606020202030204" pitchFamily="34" charset="0"/>
                        <a:ea typeface="+mn-ea"/>
                        <a:cs typeface="+mn-cs"/>
                      </a:defRPr>
                    </a:pPr>
                    <a:fld id="{475413C4-25D7-4E34-ABA8-912E5E51AF10}" type="CATEGORYNAME">
                      <a:rPr lang="en-US" sz="1200"/>
                      <a:pPr>
                        <a:defRPr sz="1200" b="1">
                          <a:solidFill>
                            <a:schemeClr val="accent5"/>
                          </a:solidFill>
                          <a:latin typeface="Arial Narrow" panose="020B0606020202030204" pitchFamily="34" charset="0"/>
                        </a:defRPr>
                      </a:pPr>
                      <a:t>[CATEGORY NAME]</a:t>
                    </a:fld>
                    <a:endParaRPr lang="en-US" sz="1200" baseline="0"/>
                  </a:p>
                  <a:p>
                    <a:pPr>
                      <a:defRPr sz="1200" b="1">
                        <a:solidFill>
                          <a:schemeClr val="accent5"/>
                        </a:solidFill>
                        <a:latin typeface="Arial Narrow" panose="020B0606020202030204" pitchFamily="34" charset="0"/>
                      </a:defRPr>
                    </a:pPr>
                    <a:fld id="{19FCDB5F-2F88-4D49-876E-D79B43D59495}" type="PERCENTAGE">
                      <a:rPr lang="en-US" sz="1400"/>
                      <a:pPr>
                        <a:defRPr sz="1200" b="1">
                          <a:solidFill>
                            <a:schemeClr val="accent5"/>
                          </a:solidFill>
                          <a:latin typeface="Arial Narrow" panose="020B0606020202030204" pitchFamily="34" charset="0"/>
                        </a:defRPr>
                      </a:pPr>
                      <a:t>[PERCENTAGE]</a:t>
                    </a:fld>
                    <a:endParaRPr lang="en-US"/>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5"/>
                      </a:solidFill>
                      <a:latin typeface="Arial Narrow" panose="020B0606020202030204" pitchFamily="34" charset="0"/>
                      <a:ea typeface="+mn-ea"/>
                      <a:cs typeface="+mn-cs"/>
                    </a:defRPr>
                  </a:pPr>
                  <a:endParaRPr lang="en-US"/>
                </a:p>
              </c:txPr>
              <c:showLegendKey val="0"/>
              <c:showVal val="0"/>
              <c:showCatName val="1"/>
              <c:showSerName val="0"/>
              <c:showPercent val="1"/>
              <c:showBubbleSize val="0"/>
              <c:separator>
</c:separator>
              <c:extLst>
                <c:ext xmlns:c15="http://schemas.microsoft.com/office/drawing/2012/chart" uri="{CE6537A1-D6FC-4f65-9D91-7224C49458BB}">
                  <c15:layout>
                    <c:manualLayout>
                      <c:w val="0.26959114473160783"/>
                      <c:h val="0.19924092409240923"/>
                    </c:manualLayout>
                  </c15:layout>
                  <c15:dlblFieldTable/>
                  <c15:showDataLabelsRange val="0"/>
                </c:ext>
                <c:ext xmlns:c16="http://schemas.microsoft.com/office/drawing/2014/chart" uri="{C3380CC4-5D6E-409C-BE32-E72D297353CC}">
                  <c16:uniqueId val="{00000007-DC2C-44F6-AC38-EEF453A4074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Cash &amp; Equiv.</c:v>
                </c:pt>
                <c:pt idx="1">
                  <c:v>Guar. by GSEs and U.S. Gov't Agencies</c:v>
                </c:pt>
                <c:pt idx="2">
                  <c:v>Asset-Backed Securities</c:v>
                </c:pt>
              </c:strCache>
            </c:strRef>
          </c:cat>
          <c:val>
            <c:numRef>
              <c:f>Sheet1!$B$2:$B$4</c:f>
              <c:numCache>
                <c:formatCode>#,##0</c:formatCode>
                <c:ptCount val="3"/>
                <c:pt idx="0">
                  <c:v>782318</c:v>
                </c:pt>
                <c:pt idx="1">
                  <c:v>4899413</c:v>
                </c:pt>
                <c:pt idx="2">
                  <c:v>19033</c:v>
                </c:pt>
              </c:numCache>
            </c:numRef>
          </c:val>
          <c:extLst>
            <c:ext xmlns:c16="http://schemas.microsoft.com/office/drawing/2014/chart" uri="{C3380CC4-5D6E-409C-BE32-E72D297353CC}">
              <c16:uniqueId val="{00000008-DC2C-44F6-AC38-EEF453A4074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21C_6EE892E4.xml><?xml version="1.0" encoding="utf-8"?>
<p188:cmLst xmlns:a="http://schemas.openxmlformats.org/drawingml/2006/main" xmlns:r="http://schemas.openxmlformats.org/officeDocument/2006/relationships" xmlns:p188="http://schemas.microsoft.com/office/powerpoint/2018/8/main">
  <p188:cm id="{4320DFCC-9425-45D0-BE99-B72553436D9A}" authorId="{FA83A550-B58B-EBA5-C251-A32BB2B4496B}" status="resolved" created="2023-10-30T17:34:39.287">
    <ac:deMkLst xmlns:ac="http://schemas.microsoft.com/office/drawing/2013/main/command">
      <pc:docMk xmlns:pc="http://schemas.microsoft.com/office/powerpoint/2013/main/command"/>
      <pc:sldMk xmlns:pc="http://schemas.microsoft.com/office/powerpoint/2013/main/command" cId="1860735716" sldId="540"/>
      <ac:graphicFrameMk id="8" creationId="{00000000-0000-0000-0000-000000000000}"/>
    </ac:deMkLst>
    <p188:txBody>
      <a:bodyPr/>
      <a:lstStyle/>
      <a:p>
        <a:r>
          <a:rPr lang="en-US"/>
          <a:t>tier 1 ratio is 16%</a:t>
        </a:r>
      </a:p>
    </p188:txBody>
  </p188:cm>
</p188:cmLst>
</file>

<file path=ppt/comments/modernComment_5D1_78B78A9D.xml><?xml version="1.0" encoding="utf-8"?>
<p188:cmLst xmlns:a="http://schemas.openxmlformats.org/drawingml/2006/main" xmlns:r="http://schemas.openxmlformats.org/officeDocument/2006/relationships" xmlns:p188="http://schemas.microsoft.com/office/powerpoint/2018/8/main">
  <p188:cm id="{BAAE85A0-CED4-4B66-9885-F28A621310BE}" authorId="{FA83A550-B58B-EBA5-C251-A32BB2B4496B}" status="resolved" created="2023-10-30T17:20:30.854">
    <ac:deMkLst xmlns:ac="http://schemas.microsoft.com/office/drawing/2013/main/command">
      <pc:docMk xmlns:pc="http://schemas.microsoft.com/office/powerpoint/2013/main/command"/>
      <pc:sldMk xmlns:pc="http://schemas.microsoft.com/office/powerpoint/2013/main/command" cId="2025294493" sldId="1489"/>
      <ac:graphicFrameMk id="23" creationId="{00000000-0000-0000-0000-000000000000}"/>
    </ac:deMkLst>
    <p188:txBody>
      <a:bodyPr/>
      <a:lstStyle/>
      <a:p>
        <a:r>
          <a:rPr lang="en-US"/>
          <a:t>Mid-north - 26%
Mid-south - 18</a:t>
        </a:r>
      </a:p>
    </p188:txBody>
  </p188:cm>
  <p188:cm id="{EC6F3621-2687-456F-AD84-5406855005D4}" authorId="{FA83A550-B58B-EBA5-C251-A32BB2B4496B}" status="resolved" created="2023-10-30T17:21:28.371">
    <ac:deMkLst xmlns:ac="http://schemas.microsoft.com/office/drawing/2013/main/command">
      <pc:docMk xmlns:pc="http://schemas.microsoft.com/office/powerpoint/2013/main/command"/>
      <pc:sldMk xmlns:pc="http://schemas.microsoft.com/office/powerpoint/2013/main/command" cId="2025294493" sldId="1489"/>
      <ac:graphicFrameMk id="15" creationId="{00000000-0000-0000-0000-000000000000}"/>
    </ac:deMkLst>
    <p188:txBody>
      <a:bodyPr/>
      <a:lstStyle/>
      <a:p>
        <a:r>
          <a:rPr lang="en-US"/>
          <a:t>Crops - 49%
Livestock- 19%
Part-time Farm - 4%
AgStorarge - 6%</a:t>
        </a:r>
      </a:p>
    </p188:txBody>
  </p188:cm>
</p188:cmLst>
</file>

<file path=ppt/comments/modernComment_6A8_D34A91DF.xml><?xml version="1.0" encoding="utf-8"?>
<p188:cmLst xmlns:a="http://schemas.openxmlformats.org/drawingml/2006/main" xmlns:r="http://schemas.openxmlformats.org/officeDocument/2006/relationships" xmlns:p188="http://schemas.microsoft.com/office/powerpoint/2018/8/main">
  <p188:cm id="{5AA635A1-D9D3-4358-AB18-27900068C7AA}" authorId="{FA83A550-B58B-EBA5-C251-A32BB2B4496B}" status="resolved" created="2023-10-30T17:23:37.500">
    <ac:txMkLst xmlns:ac="http://schemas.microsoft.com/office/drawing/2013/main/command">
      <pc:docMk xmlns:pc="http://schemas.microsoft.com/office/powerpoint/2013/main/command"/>
      <pc:sldMk xmlns:pc="http://schemas.microsoft.com/office/powerpoint/2013/main/command" cId="3544879583" sldId="1704"/>
      <ac:spMk id="14" creationId="{D8259C91-CC9D-4BB1-B81F-C9E32149A169}"/>
      <ac:txMk cp="82" len="9">
        <ac:context len="294" hash="3309068876"/>
      </ac:txMk>
    </ac:txMkLst>
    <p188:pos x="974509" y="1612039"/>
    <p188:txBody>
      <a:bodyPr/>
      <a:lstStyle/>
      <a:p>
        <a:r>
          <a:rPr lang="en-US"/>
          <a:t>Does this need to be updated in current period?</a:t>
        </a:r>
      </a:p>
    </p188:txBody>
  </p188:cm>
</p188:cmLst>
</file>

<file path=ppt/comments/modernComment_6A9_587C9452.xml><?xml version="1.0" encoding="utf-8"?>
<p188:cmLst xmlns:a="http://schemas.openxmlformats.org/drawingml/2006/main" xmlns:r="http://schemas.openxmlformats.org/officeDocument/2006/relationships" xmlns:p188="http://schemas.microsoft.com/office/powerpoint/2018/8/main">
  <p188:cm id="{12D8F238-758D-4687-9316-34B2CCD649DB}" authorId="{FA83A550-B58B-EBA5-C251-A32BB2B4496B}" status="resolved" created="2023-10-30T17:38:18.809">
    <ac:deMkLst xmlns:ac="http://schemas.microsoft.com/office/drawing/2013/main/command">
      <pc:docMk xmlns:pc="http://schemas.microsoft.com/office/powerpoint/2013/main/command"/>
      <pc:sldMk xmlns:pc="http://schemas.microsoft.com/office/powerpoint/2013/main/command" cId="1484559442" sldId="1705"/>
      <ac:graphicFrameMk id="5" creationId="{00000000-0000-0000-0000-000000000000}"/>
    </ac:deMkLst>
    <p188:txBody>
      <a:bodyPr/>
      <a:lstStyle/>
      <a:p>
        <a:r>
          <a:rPr lang="en-US"/>
          <a:t>Minor Rounding:
Gains/Losses on undesignated $5,978
Tax effect ($1,536)</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66C23B-9161-4D96-95BA-9010143136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AC0EB55-C03E-4B4D-8EF7-7390094079DC}">
      <dgm:prSet phldrT="[Text]" custT="1"/>
      <dgm:spPr/>
      <dgm:t>
        <a:bodyPr/>
        <a:lstStyle/>
        <a:p>
          <a:r>
            <a:rPr lang="en-US" sz="1800" b="1" i="1">
              <a:latin typeface="+mj-lt"/>
            </a:rPr>
            <a:t>Capital Surplus</a:t>
          </a:r>
        </a:p>
      </dgm:t>
    </dgm:pt>
    <dgm:pt modelId="{3F7F562B-D9FB-4D47-9E66-BB0AAFF0E34E}" type="parTrans" cxnId="{8B4C984A-AFD5-4E95-8914-8CA7EEA69931}">
      <dgm:prSet/>
      <dgm:spPr/>
      <dgm:t>
        <a:bodyPr/>
        <a:lstStyle/>
        <a:p>
          <a:endParaRPr lang="en-US"/>
        </a:p>
      </dgm:t>
    </dgm:pt>
    <dgm:pt modelId="{C667A089-7CF6-46E0-9DFC-0833BE05BC0E}" type="sibTrans" cxnId="{8B4C984A-AFD5-4E95-8914-8CA7EEA69931}">
      <dgm:prSet/>
      <dgm:spPr/>
      <dgm:t>
        <a:bodyPr/>
        <a:lstStyle/>
        <a:p>
          <a:endParaRPr lang="en-US"/>
        </a:p>
      </dgm:t>
    </dgm:pt>
    <dgm:pt modelId="{5EAFDC76-F366-4C6E-9AB1-A7081D721FBD}">
      <dgm:prSet phldrT="[Text]" custT="1"/>
      <dgm:spPr>
        <a:noFill/>
      </dgm:spPr>
      <dgm:t>
        <a:bodyPr lIns="228600"/>
        <a:lstStyle/>
        <a:p>
          <a:r>
            <a:rPr lang="en-US" sz="1200" b="0" kern="1200">
              <a:solidFill>
                <a:schemeClr val="accent5"/>
              </a:solidFill>
            </a:rPr>
            <a:t>Core capital </a:t>
          </a:r>
          <a:r>
            <a:rPr lang="en-US" sz="1200" b="1" kern="1200">
              <a:solidFill>
                <a:schemeClr val="accent2"/>
              </a:solidFill>
            </a:rPr>
            <a:t>$1.4 billion, 69% </a:t>
          </a:r>
          <a:r>
            <a:rPr lang="en-US" sz="1200" b="0" kern="1200">
              <a:solidFill>
                <a:schemeClr val="accent5"/>
              </a:solidFill>
            </a:rPr>
            <a:t>above the statutory minimum capital</a:t>
          </a:r>
        </a:p>
      </dgm:t>
    </dgm:pt>
    <dgm:pt modelId="{3CBABC2F-E015-4B6C-9D44-74FFF66F69FA}" type="parTrans" cxnId="{408AEAD4-0478-49DE-9AFE-01ACDD081E80}">
      <dgm:prSet/>
      <dgm:spPr/>
      <dgm:t>
        <a:bodyPr/>
        <a:lstStyle/>
        <a:p>
          <a:endParaRPr lang="en-US"/>
        </a:p>
      </dgm:t>
    </dgm:pt>
    <dgm:pt modelId="{723A6367-D069-49C9-A4D9-F8D2FDB4EA51}" type="sibTrans" cxnId="{408AEAD4-0478-49DE-9AFE-01ACDD081E80}">
      <dgm:prSet/>
      <dgm:spPr/>
      <dgm:t>
        <a:bodyPr/>
        <a:lstStyle/>
        <a:p>
          <a:endParaRPr lang="en-US"/>
        </a:p>
      </dgm:t>
    </dgm:pt>
    <dgm:pt modelId="{CC0593BA-6A6F-4C0F-A6B0-3E85D5E09A49}">
      <dgm:prSet phldrT="[Text]" custT="1"/>
      <dgm:spPr/>
      <dgm:t>
        <a:bodyPr/>
        <a:lstStyle/>
        <a:p>
          <a:r>
            <a:rPr lang="en-US" sz="1800" b="1" i="1">
              <a:latin typeface="+mj-lt"/>
            </a:rPr>
            <a:t>Liquidity</a:t>
          </a:r>
        </a:p>
      </dgm:t>
    </dgm:pt>
    <dgm:pt modelId="{2BB7A3EF-B263-474A-AC1E-E1FD96E9961C}" type="parTrans" cxnId="{1B0B05F5-22CF-4AB3-AB9B-1C1AE7CC600E}">
      <dgm:prSet/>
      <dgm:spPr/>
      <dgm:t>
        <a:bodyPr/>
        <a:lstStyle/>
        <a:p>
          <a:endParaRPr lang="en-US"/>
        </a:p>
      </dgm:t>
    </dgm:pt>
    <dgm:pt modelId="{A0E778D8-1392-418D-887B-4C93421B61CD}" type="sibTrans" cxnId="{1B0B05F5-22CF-4AB3-AB9B-1C1AE7CC600E}">
      <dgm:prSet/>
      <dgm:spPr/>
      <dgm:t>
        <a:bodyPr/>
        <a:lstStyle/>
        <a:p>
          <a:endParaRPr lang="en-US"/>
        </a:p>
      </dgm:t>
    </dgm:pt>
    <dgm:pt modelId="{DE0D9C7F-97CA-4EFD-B16F-C7A44300BE71}">
      <dgm:prSet phldrT="[Text]"/>
      <dgm:spPr>
        <a:noFill/>
      </dgm:spPr>
      <dgm:t>
        <a:bodyPr lIns="228600"/>
        <a:lstStyle/>
        <a:p>
          <a:r>
            <a:rPr lang="en-US" b="1">
              <a:solidFill>
                <a:schemeClr val="accent2"/>
              </a:solidFill>
            </a:rPr>
            <a:t>$5.7 billion </a:t>
          </a:r>
          <a:r>
            <a:rPr lang="en-US" b="0">
              <a:solidFill>
                <a:schemeClr val="accent5"/>
              </a:solidFill>
            </a:rPr>
            <a:t>liquidity portfolio on September 30, 2023</a:t>
          </a:r>
        </a:p>
      </dgm:t>
    </dgm:pt>
    <dgm:pt modelId="{8667F6CD-6EE6-49EA-894B-0C78AE808BD0}" type="parTrans" cxnId="{8D716933-D798-41F7-9B49-9ADFF83F9D82}">
      <dgm:prSet/>
      <dgm:spPr/>
      <dgm:t>
        <a:bodyPr/>
        <a:lstStyle/>
        <a:p>
          <a:endParaRPr lang="en-US"/>
        </a:p>
      </dgm:t>
    </dgm:pt>
    <dgm:pt modelId="{34DC7A55-4973-4074-AED3-8FC597E46C92}" type="sibTrans" cxnId="{8D716933-D798-41F7-9B49-9ADFF83F9D82}">
      <dgm:prSet/>
      <dgm:spPr/>
      <dgm:t>
        <a:bodyPr/>
        <a:lstStyle/>
        <a:p>
          <a:endParaRPr lang="en-US"/>
        </a:p>
      </dgm:t>
    </dgm:pt>
    <dgm:pt modelId="{DE787CCA-89E7-4238-9142-B3AF8FBFFBDA}">
      <dgm:prSet phldrT="[Text]" custT="1"/>
      <dgm:spPr/>
      <dgm:t>
        <a:bodyPr/>
        <a:lstStyle/>
        <a:p>
          <a:r>
            <a:rPr lang="en-US" sz="1800" b="1" i="1">
              <a:latin typeface="+mj-lt"/>
            </a:rPr>
            <a:t>Low Interest Rate Risk</a:t>
          </a:r>
        </a:p>
      </dgm:t>
    </dgm:pt>
    <dgm:pt modelId="{5718E997-627A-4764-99C2-9ECCED01E9F2}" type="parTrans" cxnId="{5F4A2C06-A4BC-490D-8226-BB0C1D966C7E}">
      <dgm:prSet/>
      <dgm:spPr/>
      <dgm:t>
        <a:bodyPr/>
        <a:lstStyle/>
        <a:p>
          <a:endParaRPr lang="en-US"/>
        </a:p>
      </dgm:t>
    </dgm:pt>
    <dgm:pt modelId="{49802174-061B-4451-8371-07CC537724BC}" type="sibTrans" cxnId="{5F4A2C06-A4BC-490D-8226-BB0C1D966C7E}">
      <dgm:prSet/>
      <dgm:spPr/>
      <dgm:t>
        <a:bodyPr/>
        <a:lstStyle/>
        <a:p>
          <a:endParaRPr lang="en-US"/>
        </a:p>
      </dgm:t>
    </dgm:pt>
    <dgm:pt modelId="{1D2F8DE3-8A0C-48ED-B708-BE6DA16EFAB8}">
      <dgm:prSet phldrT="[Text]" custT="1"/>
      <dgm:spPr/>
      <dgm:t>
        <a:bodyPr/>
        <a:lstStyle/>
        <a:p>
          <a:r>
            <a:rPr lang="en-US" sz="1800" b="1" i="1">
              <a:latin typeface="+mj-lt"/>
            </a:rPr>
            <a:t>Strong Returns, </a:t>
          </a:r>
        </a:p>
        <a:p>
          <a:r>
            <a:rPr lang="en-US" sz="1800" b="1" i="1">
              <a:latin typeface="+mj-lt"/>
            </a:rPr>
            <a:t>Responsible Growth</a:t>
          </a:r>
        </a:p>
      </dgm:t>
    </dgm:pt>
    <dgm:pt modelId="{D7BEBD94-8A56-4ED2-B033-D83F0C23275B}" type="parTrans" cxnId="{06B1F314-E8DE-449C-8CDE-0A13BD552E9A}">
      <dgm:prSet/>
      <dgm:spPr/>
      <dgm:t>
        <a:bodyPr/>
        <a:lstStyle/>
        <a:p>
          <a:endParaRPr lang="en-US"/>
        </a:p>
      </dgm:t>
    </dgm:pt>
    <dgm:pt modelId="{3A6CBC38-F82D-4150-8127-EB0596D477C8}" type="sibTrans" cxnId="{06B1F314-E8DE-449C-8CDE-0A13BD552E9A}">
      <dgm:prSet/>
      <dgm:spPr/>
      <dgm:t>
        <a:bodyPr/>
        <a:lstStyle/>
        <a:p>
          <a:endParaRPr lang="en-US"/>
        </a:p>
      </dgm:t>
    </dgm:pt>
    <dgm:pt modelId="{90F9F0E3-79EE-4743-858B-4E0036080223}">
      <dgm:prSet phldrT="[Text]"/>
      <dgm:spPr>
        <a:noFill/>
      </dgm:spPr>
      <dgm:t>
        <a:bodyPr lIns="228600"/>
        <a:lstStyle/>
        <a:p>
          <a:r>
            <a:rPr lang="en-US" b="0">
              <a:solidFill>
                <a:schemeClr val="accent5"/>
              </a:solidFill>
            </a:rPr>
            <a:t>Funding of assets effectively locks in fixed-rate net spreads</a:t>
          </a:r>
        </a:p>
      </dgm:t>
    </dgm:pt>
    <dgm:pt modelId="{048797B7-2257-4642-A04D-E5CBF2E1968F}" type="parTrans" cxnId="{B419602D-8DAB-4A1A-BCB0-AE73EC4BC9EA}">
      <dgm:prSet/>
      <dgm:spPr/>
      <dgm:t>
        <a:bodyPr/>
        <a:lstStyle/>
        <a:p>
          <a:endParaRPr lang="en-US"/>
        </a:p>
      </dgm:t>
    </dgm:pt>
    <dgm:pt modelId="{06C191EC-FE22-4185-9820-55FBA0586664}" type="sibTrans" cxnId="{B419602D-8DAB-4A1A-BCB0-AE73EC4BC9EA}">
      <dgm:prSet/>
      <dgm:spPr/>
      <dgm:t>
        <a:bodyPr/>
        <a:lstStyle/>
        <a:p>
          <a:endParaRPr lang="en-US"/>
        </a:p>
      </dgm:t>
    </dgm:pt>
    <dgm:pt modelId="{5AC1698E-F278-4FBA-B2CB-75AE231CF6CC}">
      <dgm:prSet phldrT="[Text]"/>
      <dgm:spPr>
        <a:noFill/>
      </dgm:spPr>
      <dgm:t>
        <a:bodyPr lIns="228600"/>
        <a:lstStyle/>
        <a:p>
          <a:r>
            <a:rPr lang="en-US">
              <a:solidFill>
                <a:schemeClr val="accent5"/>
              </a:solidFill>
            </a:rPr>
            <a:t>Core earnings </a:t>
          </a:r>
          <a:r>
            <a:rPr lang="en-US" b="1">
              <a:solidFill>
                <a:schemeClr val="accent2"/>
              </a:solidFill>
            </a:rPr>
            <a:t>ROE ~16%</a:t>
          </a:r>
          <a:r>
            <a:rPr lang="en-US">
              <a:solidFill>
                <a:schemeClr val="accent5"/>
              </a:solidFill>
            </a:rPr>
            <a:t> in 2022 and consistent net effective spread</a:t>
          </a:r>
          <a:endParaRPr lang="en-US" b="0">
            <a:solidFill>
              <a:schemeClr val="accent5"/>
            </a:solidFill>
          </a:endParaRPr>
        </a:p>
      </dgm:t>
    </dgm:pt>
    <dgm:pt modelId="{4EBDCE6A-1458-4353-9CBC-B36E1052AD04}" type="parTrans" cxnId="{25AB3DCD-686D-4C97-AC92-CA43F80B89E0}">
      <dgm:prSet/>
      <dgm:spPr/>
      <dgm:t>
        <a:bodyPr/>
        <a:lstStyle/>
        <a:p>
          <a:endParaRPr lang="en-US"/>
        </a:p>
      </dgm:t>
    </dgm:pt>
    <dgm:pt modelId="{DD9DD264-A553-435D-A316-F430EAA48E57}" type="sibTrans" cxnId="{25AB3DCD-686D-4C97-AC92-CA43F80B89E0}">
      <dgm:prSet/>
      <dgm:spPr/>
      <dgm:t>
        <a:bodyPr/>
        <a:lstStyle/>
        <a:p>
          <a:endParaRPr lang="en-US"/>
        </a:p>
      </dgm:t>
    </dgm:pt>
    <dgm:pt modelId="{6EF21C66-8632-49F8-8FA7-A6A0E87B5523}">
      <dgm:prSet/>
      <dgm:spPr/>
      <dgm:t>
        <a:bodyPr/>
        <a:lstStyle/>
        <a:p>
          <a:r>
            <a:rPr lang="en-US" sz="1200" b="0" kern="1200">
              <a:solidFill>
                <a:schemeClr val="accent5"/>
              </a:solidFill>
            </a:rPr>
            <a:t>Tier 1 Capital Ratio of </a:t>
          </a:r>
          <a:r>
            <a:rPr lang="en-US" sz="1200" b="1" kern="1200">
              <a:solidFill>
                <a:schemeClr val="accent2"/>
              </a:solidFill>
            </a:rPr>
            <a:t>16.0%</a:t>
          </a:r>
          <a:endParaRPr lang="en-US" sz="1200" b="0" kern="1200">
            <a:solidFill>
              <a:schemeClr val="accent5"/>
            </a:solidFill>
          </a:endParaRPr>
        </a:p>
      </dgm:t>
    </dgm:pt>
    <dgm:pt modelId="{FA11CAAA-C9A8-4158-80D1-0E263F6E7B15}" type="parTrans" cxnId="{7D18870C-BF39-44B7-9549-42D14E27EC21}">
      <dgm:prSet/>
      <dgm:spPr/>
      <dgm:t>
        <a:bodyPr/>
        <a:lstStyle/>
        <a:p>
          <a:endParaRPr lang="en-US"/>
        </a:p>
      </dgm:t>
    </dgm:pt>
    <dgm:pt modelId="{A7C0D786-59DA-4314-9BD9-F4F0F49B5B2C}" type="sibTrans" cxnId="{7D18870C-BF39-44B7-9549-42D14E27EC21}">
      <dgm:prSet/>
      <dgm:spPr/>
      <dgm:t>
        <a:bodyPr/>
        <a:lstStyle/>
        <a:p>
          <a:endParaRPr lang="en-US"/>
        </a:p>
      </dgm:t>
    </dgm:pt>
    <dgm:pt modelId="{F557FA2B-FEA0-4BA4-AED9-148C5147825A}">
      <dgm:prSet/>
      <dgm:spPr/>
      <dgm:t>
        <a:bodyPr/>
        <a:lstStyle/>
        <a:p>
          <a:r>
            <a:rPr lang="en-US" b="0">
              <a:solidFill>
                <a:schemeClr val="accent5"/>
              </a:solidFill>
            </a:rPr>
            <a:t>High-quality assets provided 297</a:t>
          </a:r>
          <a:r>
            <a:rPr lang="en-US" b="1">
              <a:solidFill>
                <a:schemeClr val="accent2"/>
              </a:solidFill>
            </a:rPr>
            <a:t> days of liquidity</a:t>
          </a:r>
          <a:r>
            <a:rPr lang="en-US" b="0">
              <a:solidFill>
                <a:schemeClr val="accent5"/>
              </a:solidFill>
            </a:rPr>
            <a:t> as of September 30, 2023</a:t>
          </a:r>
        </a:p>
      </dgm:t>
    </dgm:pt>
    <dgm:pt modelId="{CA8FF241-9B22-4AD5-9DD1-82E76D85FD3E}" type="parTrans" cxnId="{E19BDDDD-06AD-4D2E-95C9-9CE3D11F9AF8}">
      <dgm:prSet/>
      <dgm:spPr/>
      <dgm:t>
        <a:bodyPr/>
        <a:lstStyle/>
        <a:p>
          <a:endParaRPr lang="en-US"/>
        </a:p>
      </dgm:t>
    </dgm:pt>
    <dgm:pt modelId="{B41415AD-66CC-4948-B442-4483642CFF2A}" type="sibTrans" cxnId="{E19BDDDD-06AD-4D2E-95C9-9CE3D11F9AF8}">
      <dgm:prSet/>
      <dgm:spPr/>
      <dgm:t>
        <a:bodyPr/>
        <a:lstStyle/>
        <a:p>
          <a:endParaRPr lang="en-US"/>
        </a:p>
      </dgm:t>
    </dgm:pt>
    <dgm:pt modelId="{6BBB53AB-FF08-4824-AF2E-B6DD64D521EC}">
      <dgm:prSet/>
      <dgm:spPr/>
      <dgm:t>
        <a:bodyPr/>
        <a:lstStyle/>
        <a:p>
          <a:r>
            <a:rPr lang="en-US" b="0">
              <a:solidFill>
                <a:schemeClr val="accent5"/>
              </a:solidFill>
            </a:rPr>
            <a:t>$1.5 billion line of credit with U.S. Treasury to satisfy guarantee obligations</a:t>
          </a:r>
        </a:p>
      </dgm:t>
    </dgm:pt>
    <dgm:pt modelId="{786F4EBC-FA5A-4B90-9B8F-A0D5780671A3}" type="parTrans" cxnId="{01056C51-E099-4A44-9015-FD8CEA639954}">
      <dgm:prSet/>
      <dgm:spPr/>
      <dgm:t>
        <a:bodyPr/>
        <a:lstStyle/>
        <a:p>
          <a:endParaRPr lang="en-US"/>
        </a:p>
      </dgm:t>
    </dgm:pt>
    <dgm:pt modelId="{80606BC9-362E-404D-8FE1-540712701371}" type="sibTrans" cxnId="{01056C51-E099-4A44-9015-FD8CEA639954}">
      <dgm:prSet/>
      <dgm:spPr/>
      <dgm:t>
        <a:bodyPr/>
        <a:lstStyle/>
        <a:p>
          <a:endParaRPr lang="en-US"/>
        </a:p>
      </dgm:t>
    </dgm:pt>
    <dgm:pt modelId="{3070EEF8-491D-4A47-B121-9DBE06235CFA}">
      <dgm:prSet/>
      <dgm:spPr/>
      <dgm:t>
        <a:bodyPr/>
        <a:lstStyle/>
        <a:p>
          <a:r>
            <a:rPr lang="en-US" b="0">
              <a:solidFill>
                <a:schemeClr val="accent5"/>
              </a:solidFill>
            </a:rPr>
            <a:t>Effective interest rate and pre-payment risk management</a:t>
          </a:r>
        </a:p>
      </dgm:t>
    </dgm:pt>
    <dgm:pt modelId="{53BADB75-79A9-4DBE-8F1A-F28C9342C9F5}" type="parTrans" cxnId="{2D5B9B3C-29BD-4CC1-AAAD-54A260A0F8DE}">
      <dgm:prSet/>
      <dgm:spPr/>
      <dgm:t>
        <a:bodyPr/>
        <a:lstStyle/>
        <a:p>
          <a:endParaRPr lang="en-US"/>
        </a:p>
      </dgm:t>
    </dgm:pt>
    <dgm:pt modelId="{E9F80D45-D926-415A-B732-E05CB5253F5A}" type="sibTrans" cxnId="{2D5B9B3C-29BD-4CC1-AAAD-54A260A0F8DE}">
      <dgm:prSet/>
      <dgm:spPr/>
      <dgm:t>
        <a:bodyPr/>
        <a:lstStyle/>
        <a:p>
          <a:endParaRPr lang="en-US"/>
        </a:p>
      </dgm:t>
    </dgm:pt>
    <dgm:pt modelId="{A97FF1F9-884D-4875-95FF-074A9AF31DF8}">
      <dgm:prSet/>
      <dgm:spPr/>
      <dgm:t>
        <a:bodyPr/>
        <a:lstStyle/>
        <a:p>
          <a:r>
            <a:rPr lang="en-US" b="0">
              <a:solidFill>
                <a:schemeClr val="accent5"/>
              </a:solidFill>
            </a:rPr>
            <a:t>Extensive stress testing to ensure ongoing effective match</a:t>
          </a:r>
        </a:p>
      </dgm:t>
    </dgm:pt>
    <dgm:pt modelId="{82CDBCC3-F721-4F8A-9DC3-CC23D7D44A65}" type="parTrans" cxnId="{A34D5245-DA85-43E5-8AB5-C93026642BCD}">
      <dgm:prSet/>
      <dgm:spPr/>
      <dgm:t>
        <a:bodyPr/>
        <a:lstStyle/>
        <a:p>
          <a:endParaRPr lang="en-US"/>
        </a:p>
      </dgm:t>
    </dgm:pt>
    <dgm:pt modelId="{955BA30C-69B7-4BB7-A885-FA49F67A12A0}" type="sibTrans" cxnId="{A34D5245-DA85-43E5-8AB5-C93026642BCD}">
      <dgm:prSet/>
      <dgm:spPr/>
      <dgm:t>
        <a:bodyPr/>
        <a:lstStyle/>
        <a:p>
          <a:endParaRPr lang="en-US"/>
        </a:p>
      </dgm:t>
    </dgm:pt>
    <dgm:pt modelId="{CAB1849A-51C8-4E74-B051-4D566E7EB3CA}">
      <dgm:prSet phldrT="[Text]" custT="1"/>
      <dgm:spPr/>
      <dgm:t>
        <a:bodyPr/>
        <a:lstStyle/>
        <a:p>
          <a:r>
            <a:rPr lang="en-US" sz="1800" b="1" i="1">
              <a:latin typeface="+mj-lt"/>
            </a:rPr>
            <a:t>Quality Assets</a:t>
          </a:r>
        </a:p>
      </dgm:t>
    </dgm:pt>
    <dgm:pt modelId="{855761B6-B016-445C-A643-AE13960C9514}" type="sibTrans" cxnId="{ACDB606C-5A45-45BA-84D3-078F199AC2AB}">
      <dgm:prSet/>
      <dgm:spPr/>
      <dgm:t>
        <a:bodyPr/>
        <a:lstStyle/>
        <a:p>
          <a:endParaRPr lang="en-US"/>
        </a:p>
      </dgm:t>
    </dgm:pt>
    <dgm:pt modelId="{EEA8B395-DF69-4E2E-94CF-1EABEF784378}" type="parTrans" cxnId="{ACDB606C-5A45-45BA-84D3-078F199AC2AB}">
      <dgm:prSet/>
      <dgm:spPr/>
      <dgm:t>
        <a:bodyPr/>
        <a:lstStyle/>
        <a:p>
          <a:endParaRPr lang="en-US"/>
        </a:p>
      </dgm:t>
    </dgm:pt>
    <dgm:pt modelId="{714BA80D-C6FD-4B17-AC85-A747E1374F0F}">
      <dgm:prSet/>
      <dgm:spPr/>
      <dgm:t>
        <a:bodyPr/>
        <a:lstStyle/>
        <a:p>
          <a:r>
            <a:rPr lang="en-US">
              <a:solidFill>
                <a:schemeClr val="accent5"/>
              </a:solidFill>
            </a:rPr>
            <a:t>Increased quarterly dividend payments for </a:t>
          </a:r>
          <a:r>
            <a:rPr lang="en-US" b="1">
              <a:solidFill>
                <a:schemeClr val="accent2"/>
              </a:solidFill>
            </a:rPr>
            <a:t>12 consecutive years</a:t>
          </a:r>
          <a:endParaRPr lang="en-US">
            <a:solidFill>
              <a:schemeClr val="accent5"/>
            </a:solidFill>
          </a:endParaRPr>
        </a:p>
      </dgm:t>
    </dgm:pt>
    <dgm:pt modelId="{B1EE554F-257D-4C98-ABA2-C00272D80E47}" type="parTrans" cxnId="{F5B3CF77-541D-4E4A-9B57-AF99989CDB35}">
      <dgm:prSet/>
      <dgm:spPr/>
      <dgm:t>
        <a:bodyPr/>
        <a:lstStyle/>
        <a:p>
          <a:endParaRPr lang="en-US"/>
        </a:p>
      </dgm:t>
    </dgm:pt>
    <dgm:pt modelId="{E0E841B9-3444-4853-BDBC-85671CA4DFE6}" type="sibTrans" cxnId="{F5B3CF77-541D-4E4A-9B57-AF99989CDB35}">
      <dgm:prSet/>
      <dgm:spPr/>
      <dgm:t>
        <a:bodyPr/>
        <a:lstStyle/>
        <a:p>
          <a:endParaRPr lang="en-US"/>
        </a:p>
      </dgm:t>
    </dgm:pt>
    <dgm:pt modelId="{F7A6E4B6-2390-45C2-9AF6-DAB27044AE70}">
      <dgm:prSet custT="1"/>
      <dgm:spPr/>
      <dgm:t>
        <a:bodyPr/>
        <a:lstStyle/>
        <a:p>
          <a:r>
            <a:rPr lang="en-US" sz="1800" b="1" i="1">
              <a:latin typeface="+mj-lt"/>
            </a:rPr>
            <a:t>Growth Prospects</a:t>
          </a:r>
          <a:endParaRPr lang="en-US" sz="1800">
            <a:solidFill>
              <a:schemeClr val="accent5"/>
            </a:solidFill>
          </a:endParaRPr>
        </a:p>
      </dgm:t>
    </dgm:pt>
    <dgm:pt modelId="{0D2D7077-E9F2-4F9D-ACFC-7BD779173CBC}" type="parTrans" cxnId="{DDF10A3A-6A2A-4E34-9E73-7C9F21D9581A}">
      <dgm:prSet/>
      <dgm:spPr/>
      <dgm:t>
        <a:bodyPr/>
        <a:lstStyle/>
        <a:p>
          <a:endParaRPr lang="en-US"/>
        </a:p>
      </dgm:t>
    </dgm:pt>
    <dgm:pt modelId="{45D1C78A-FACE-4A13-8327-78380C5243D8}" type="sibTrans" cxnId="{DDF10A3A-6A2A-4E34-9E73-7C9F21D9581A}">
      <dgm:prSet/>
      <dgm:spPr/>
      <dgm:t>
        <a:bodyPr/>
        <a:lstStyle/>
        <a:p>
          <a:endParaRPr lang="en-US"/>
        </a:p>
      </dgm:t>
    </dgm:pt>
    <dgm:pt modelId="{0FE12634-7AD3-46D2-B765-A53414DF4150}">
      <dgm:prSet phldrT="[Text]"/>
      <dgm:spPr>
        <a:noFill/>
      </dgm:spPr>
      <dgm:t>
        <a:bodyPr lIns="228600"/>
        <a:lstStyle/>
        <a:p>
          <a:r>
            <a:rPr lang="en-US">
              <a:solidFill>
                <a:schemeClr val="accent5"/>
              </a:solidFill>
            </a:rPr>
            <a:t>90-Day delinquencies of only </a:t>
          </a:r>
          <a:r>
            <a:rPr lang="en-US" b="1">
              <a:solidFill>
                <a:schemeClr val="accent2"/>
              </a:solidFill>
            </a:rPr>
            <a:t>0.15%</a:t>
          </a:r>
          <a:r>
            <a:rPr lang="en-US" b="0">
              <a:solidFill>
                <a:schemeClr val="accent5"/>
              </a:solidFill>
            </a:rPr>
            <a:t> across all lines of business</a:t>
          </a:r>
        </a:p>
      </dgm:t>
    </dgm:pt>
    <dgm:pt modelId="{7CCA49A8-2DE9-4E8E-9EFF-4F71BE7D8A97}" type="sibTrans" cxnId="{61AC71CE-CE2D-4416-AF81-C8EEA95695E4}">
      <dgm:prSet/>
      <dgm:spPr/>
      <dgm:t>
        <a:bodyPr/>
        <a:lstStyle/>
        <a:p>
          <a:endParaRPr lang="en-US"/>
        </a:p>
      </dgm:t>
    </dgm:pt>
    <dgm:pt modelId="{7A14D35D-DEE8-46CB-BC79-B54C1EFB4C42}" type="parTrans" cxnId="{61AC71CE-CE2D-4416-AF81-C8EEA95695E4}">
      <dgm:prSet/>
      <dgm:spPr/>
      <dgm:t>
        <a:bodyPr/>
        <a:lstStyle/>
        <a:p>
          <a:endParaRPr lang="en-US"/>
        </a:p>
      </dgm:t>
    </dgm:pt>
    <dgm:pt modelId="{C4226954-5615-4D01-89F9-F1BCDEC5107E}">
      <dgm:prSet/>
      <dgm:spPr/>
      <dgm:t>
        <a:bodyPr/>
        <a:lstStyle/>
        <a:p>
          <a:r>
            <a:rPr lang="en-US">
              <a:solidFill>
                <a:schemeClr val="accent5"/>
              </a:solidFill>
            </a:rPr>
            <a:t>Cumulative Agricultural Finance Mortgage Loans lifetime losses of only </a:t>
          </a:r>
          <a:r>
            <a:rPr lang="en-US" b="1">
              <a:solidFill>
                <a:schemeClr val="accent2"/>
              </a:solidFill>
            </a:rPr>
            <a:t>0.10%</a:t>
          </a:r>
        </a:p>
      </dgm:t>
    </dgm:pt>
    <dgm:pt modelId="{569361C0-0F6C-4A70-9FEC-1EF899134857}" type="sibTrans" cxnId="{2C08F80C-9A9D-4065-9CDD-87C90693BAB8}">
      <dgm:prSet/>
      <dgm:spPr/>
      <dgm:t>
        <a:bodyPr/>
        <a:lstStyle/>
        <a:p>
          <a:endParaRPr lang="en-US"/>
        </a:p>
      </dgm:t>
    </dgm:pt>
    <dgm:pt modelId="{8FDD44B3-494B-4506-91E7-24CC63D55916}" type="parTrans" cxnId="{2C08F80C-9A9D-4065-9CDD-87C90693BAB8}">
      <dgm:prSet/>
      <dgm:spPr/>
      <dgm:t>
        <a:bodyPr/>
        <a:lstStyle/>
        <a:p>
          <a:endParaRPr lang="en-US"/>
        </a:p>
      </dgm:t>
    </dgm:pt>
    <dgm:pt modelId="{5115CE52-66F6-4E27-A4C3-1E68EDA823F4}" type="pres">
      <dgm:prSet presAssocID="{0066C23B-9161-4D96-95BA-9010143136B9}" presName="Name0" presStyleCnt="0">
        <dgm:presLayoutVars>
          <dgm:dir/>
          <dgm:animLvl val="lvl"/>
          <dgm:resizeHandles val="exact"/>
        </dgm:presLayoutVars>
      </dgm:prSet>
      <dgm:spPr/>
    </dgm:pt>
    <dgm:pt modelId="{6B7EC490-BB11-42AB-96A0-DB0F102DA8C2}" type="pres">
      <dgm:prSet presAssocID="{AAC0EB55-C03E-4B4D-8EF7-7390094079DC}" presName="linNode" presStyleCnt="0"/>
      <dgm:spPr/>
    </dgm:pt>
    <dgm:pt modelId="{B539E7DC-40C8-4ADB-AE96-2E6B75A4A8D2}" type="pres">
      <dgm:prSet presAssocID="{AAC0EB55-C03E-4B4D-8EF7-7390094079DC}" presName="parentText" presStyleLbl="node1" presStyleIdx="0" presStyleCnt="6" custScaleX="89199" custLinFactNeighborX="14" custLinFactNeighborY="-1722">
        <dgm:presLayoutVars>
          <dgm:chMax val="1"/>
          <dgm:bulletEnabled val="1"/>
        </dgm:presLayoutVars>
      </dgm:prSet>
      <dgm:spPr/>
    </dgm:pt>
    <dgm:pt modelId="{593B4240-6DF9-4BD8-8474-45DF97A1CA0F}" type="pres">
      <dgm:prSet presAssocID="{AAC0EB55-C03E-4B4D-8EF7-7390094079DC}" presName="descendantText" presStyleLbl="alignAccFollowNode1" presStyleIdx="0" presStyleCnt="5" custScaleX="106012" custLinFactNeighborX="25" custLinFactNeighborY="2432">
        <dgm:presLayoutVars>
          <dgm:bulletEnabled val="1"/>
        </dgm:presLayoutVars>
      </dgm:prSet>
      <dgm:spPr/>
    </dgm:pt>
    <dgm:pt modelId="{850547B1-915E-4B60-9DCA-3265110A9E1B}" type="pres">
      <dgm:prSet presAssocID="{C667A089-7CF6-46E0-9DFC-0833BE05BC0E}" presName="sp" presStyleCnt="0"/>
      <dgm:spPr/>
    </dgm:pt>
    <dgm:pt modelId="{DABAEE87-9FFC-4FCC-AC41-31389EDC8DC5}" type="pres">
      <dgm:prSet presAssocID="{CAB1849A-51C8-4E74-B051-4D566E7EB3CA}" presName="linNode" presStyleCnt="0"/>
      <dgm:spPr/>
    </dgm:pt>
    <dgm:pt modelId="{CCCB56A0-0ECC-4232-AEA2-8F0C66B6C6B7}" type="pres">
      <dgm:prSet presAssocID="{CAB1849A-51C8-4E74-B051-4D566E7EB3CA}" presName="parentText" presStyleLbl="node1" presStyleIdx="1" presStyleCnt="6" custScaleX="89199" custLinFactNeighborX="14" custLinFactNeighborY="-1722">
        <dgm:presLayoutVars>
          <dgm:chMax val="1"/>
          <dgm:bulletEnabled val="1"/>
        </dgm:presLayoutVars>
      </dgm:prSet>
      <dgm:spPr/>
    </dgm:pt>
    <dgm:pt modelId="{40D2282D-C0A5-4E9F-9C31-F1CDBB25C073}" type="pres">
      <dgm:prSet presAssocID="{CAB1849A-51C8-4E74-B051-4D566E7EB3CA}" presName="descendantText" presStyleLbl="alignAccFollowNode1" presStyleIdx="1" presStyleCnt="5" custScaleX="106012" custLinFactNeighborX="25" custLinFactNeighborY="2432">
        <dgm:presLayoutVars>
          <dgm:bulletEnabled val="1"/>
        </dgm:presLayoutVars>
      </dgm:prSet>
      <dgm:spPr/>
    </dgm:pt>
    <dgm:pt modelId="{00FB12DE-3B32-4E42-9EAF-D254F202D41A}" type="pres">
      <dgm:prSet presAssocID="{855761B6-B016-445C-A643-AE13960C9514}" presName="sp" presStyleCnt="0"/>
      <dgm:spPr/>
    </dgm:pt>
    <dgm:pt modelId="{64373C4A-6749-453E-AD1E-D2ED010E53AC}" type="pres">
      <dgm:prSet presAssocID="{CC0593BA-6A6F-4C0F-A6B0-3E85D5E09A49}" presName="linNode" presStyleCnt="0"/>
      <dgm:spPr/>
    </dgm:pt>
    <dgm:pt modelId="{7282A24B-843D-4084-BC95-E1C29AD12698}" type="pres">
      <dgm:prSet presAssocID="{CC0593BA-6A6F-4C0F-A6B0-3E85D5E09A49}" presName="parentText" presStyleLbl="node1" presStyleIdx="2" presStyleCnt="6" custScaleX="92177" custLinFactNeighborX="14" custLinFactNeighborY="-1722">
        <dgm:presLayoutVars>
          <dgm:chMax val="1"/>
          <dgm:bulletEnabled val="1"/>
        </dgm:presLayoutVars>
      </dgm:prSet>
      <dgm:spPr/>
    </dgm:pt>
    <dgm:pt modelId="{F6686098-0067-4B9B-8BE2-B9E913FC87A8}" type="pres">
      <dgm:prSet presAssocID="{CC0593BA-6A6F-4C0F-A6B0-3E85D5E09A49}" presName="descendantText" presStyleLbl="alignAccFollowNode1" presStyleIdx="2" presStyleCnt="5" custScaleX="109334">
        <dgm:presLayoutVars>
          <dgm:bulletEnabled val="1"/>
        </dgm:presLayoutVars>
      </dgm:prSet>
      <dgm:spPr/>
    </dgm:pt>
    <dgm:pt modelId="{57F32274-A3D1-4B37-9E38-1BDBF0CB312F}" type="pres">
      <dgm:prSet presAssocID="{A0E778D8-1392-418D-887B-4C93421B61CD}" presName="sp" presStyleCnt="0"/>
      <dgm:spPr/>
    </dgm:pt>
    <dgm:pt modelId="{3B1B1151-AF7C-4749-BEF8-332B5E34F3AF}" type="pres">
      <dgm:prSet presAssocID="{DE787CCA-89E7-4238-9142-B3AF8FBFFBDA}" presName="linNode" presStyleCnt="0"/>
      <dgm:spPr/>
    </dgm:pt>
    <dgm:pt modelId="{DD789B49-F7A6-47AF-BA66-0B493A6C1334}" type="pres">
      <dgm:prSet presAssocID="{DE787CCA-89E7-4238-9142-B3AF8FBFFBDA}" presName="parentText" presStyleLbl="node1" presStyleIdx="3" presStyleCnt="6" custScaleX="95648" custLinFactNeighborX="14" custLinFactNeighborY="-1722">
        <dgm:presLayoutVars>
          <dgm:chMax val="1"/>
          <dgm:bulletEnabled val="1"/>
        </dgm:presLayoutVars>
      </dgm:prSet>
      <dgm:spPr/>
    </dgm:pt>
    <dgm:pt modelId="{9E544EBF-7629-4A81-9444-BAFA2110808D}" type="pres">
      <dgm:prSet presAssocID="{DE787CCA-89E7-4238-9142-B3AF8FBFFBDA}" presName="descendantText" presStyleLbl="alignAccFollowNode1" presStyleIdx="3" presStyleCnt="5" custScaleX="113556" custLinFactNeighborX="-333" custLinFactNeighborY="-4857">
        <dgm:presLayoutVars>
          <dgm:bulletEnabled val="1"/>
        </dgm:presLayoutVars>
      </dgm:prSet>
      <dgm:spPr/>
    </dgm:pt>
    <dgm:pt modelId="{5A9A15C3-A09C-4F58-BAEC-3833282DCF71}" type="pres">
      <dgm:prSet presAssocID="{49802174-061B-4451-8371-07CC537724BC}" presName="sp" presStyleCnt="0"/>
      <dgm:spPr/>
    </dgm:pt>
    <dgm:pt modelId="{2291ACB8-6564-4656-B2B6-2B13FCABBF17}" type="pres">
      <dgm:prSet presAssocID="{F7A6E4B6-2390-45C2-9AF6-DAB27044AE70}" presName="linNode" presStyleCnt="0"/>
      <dgm:spPr/>
    </dgm:pt>
    <dgm:pt modelId="{C76DCC36-26B6-4DCC-ABF2-23307208C2DF}" type="pres">
      <dgm:prSet presAssocID="{F7A6E4B6-2390-45C2-9AF6-DAB27044AE70}" presName="parentText" presStyleLbl="node1" presStyleIdx="4" presStyleCnt="6" custScaleX="89297">
        <dgm:presLayoutVars>
          <dgm:chMax val="1"/>
          <dgm:bulletEnabled val="1"/>
        </dgm:presLayoutVars>
      </dgm:prSet>
      <dgm:spPr/>
    </dgm:pt>
    <dgm:pt modelId="{A8FF2E54-6798-49A2-AD6C-8B95A65ABC66}" type="pres">
      <dgm:prSet presAssocID="{45D1C78A-FACE-4A13-8327-78380C5243D8}" presName="sp" presStyleCnt="0"/>
      <dgm:spPr/>
    </dgm:pt>
    <dgm:pt modelId="{EE153F5C-62DD-49B7-BF18-E1F02F557D37}" type="pres">
      <dgm:prSet presAssocID="{1D2F8DE3-8A0C-48ED-B708-BE6DA16EFAB8}" presName="linNode" presStyleCnt="0"/>
      <dgm:spPr/>
    </dgm:pt>
    <dgm:pt modelId="{49F0865D-A4A1-4377-BA75-EB56CC6F2557}" type="pres">
      <dgm:prSet presAssocID="{1D2F8DE3-8A0C-48ED-B708-BE6DA16EFAB8}" presName="parentText" presStyleLbl="node1" presStyleIdx="5" presStyleCnt="6" custScaleX="89199" custLinFactNeighborX="-25119" custLinFactNeighborY="8577">
        <dgm:presLayoutVars>
          <dgm:chMax val="1"/>
          <dgm:bulletEnabled val="1"/>
        </dgm:presLayoutVars>
      </dgm:prSet>
      <dgm:spPr/>
    </dgm:pt>
    <dgm:pt modelId="{6B64A0F7-9C4A-468C-B6E6-B752117D877E}" type="pres">
      <dgm:prSet presAssocID="{1D2F8DE3-8A0C-48ED-B708-BE6DA16EFAB8}" presName="descendantText" presStyleLbl="alignAccFollowNode1" presStyleIdx="4" presStyleCnt="5" custScaleX="106012">
        <dgm:presLayoutVars>
          <dgm:bulletEnabled val="1"/>
        </dgm:presLayoutVars>
      </dgm:prSet>
      <dgm:spPr>
        <a:prstGeom prst="roundRect">
          <a:avLst/>
        </a:prstGeom>
      </dgm:spPr>
    </dgm:pt>
  </dgm:ptLst>
  <dgm:cxnLst>
    <dgm:cxn modelId="{5F4A2C06-A4BC-490D-8226-BB0C1D966C7E}" srcId="{0066C23B-9161-4D96-95BA-9010143136B9}" destId="{DE787CCA-89E7-4238-9142-B3AF8FBFFBDA}" srcOrd="3" destOrd="0" parTransId="{5718E997-627A-4764-99C2-9ECCED01E9F2}" sibTransId="{49802174-061B-4451-8371-07CC537724BC}"/>
    <dgm:cxn modelId="{CF074906-09E8-42D7-823F-9CAE99A79AF5}" type="presOf" srcId="{5AC1698E-F278-4FBA-B2CB-75AE231CF6CC}" destId="{6B64A0F7-9C4A-468C-B6E6-B752117D877E}" srcOrd="0" destOrd="0" presId="urn:microsoft.com/office/officeart/2005/8/layout/vList5"/>
    <dgm:cxn modelId="{7D18870C-BF39-44B7-9549-42D14E27EC21}" srcId="{AAC0EB55-C03E-4B4D-8EF7-7390094079DC}" destId="{6EF21C66-8632-49F8-8FA7-A6A0E87B5523}" srcOrd="1" destOrd="0" parTransId="{FA11CAAA-C9A8-4158-80D1-0E263F6E7B15}" sibTransId="{A7C0D786-59DA-4314-9BD9-F4F0F49B5B2C}"/>
    <dgm:cxn modelId="{2C08F80C-9A9D-4065-9CDD-87C90693BAB8}" srcId="{CAB1849A-51C8-4E74-B051-4D566E7EB3CA}" destId="{C4226954-5615-4D01-89F9-F1BCDEC5107E}" srcOrd="1" destOrd="0" parTransId="{8FDD44B3-494B-4506-91E7-24CC63D55916}" sibTransId="{569361C0-0F6C-4A70-9FEC-1EF899134857}"/>
    <dgm:cxn modelId="{06B1F314-E8DE-449C-8CDE-0A13BD552E9A}" srcId="{0066C23B-9161-4D96-95BA-9010143136B9}" destId="{1D2F8DE3-8A0C-48ED-B708-BE6DA16EFAB8}" srcOrd="5" destOrd="0" parTransId="{D7BEBD94-8A56-4ED2-B033-D83F0C23275B}" sibTransId="{3A6CBC38-F82D-4150-8127-EB0596D477C8}"/>
    <dgm:cxn modelId="{D9251A24-79A4-4E09-A789-CD50BD783C0D}" type="presOf" srcId="{0066C23B-9161-4D96-95BA-9010143136B9}" destId="{5115CE52-66F6-4E27-A4C3-1E68EDA823F4}" srcOrd="0" destOrd="0" presId="urn:microsoft.com/office/officeart/2005/8/layout/vList5"/>
    <dgm:cxn modelId="{B419602D-8DAB-4A1A-BCB0-AE73EC4BC9EA}" srcId="{DE787CCA-89E7-4238-9142-B3AF8FBFFBDA}" destId="{90F9F0E3-79EE-4743-858B-4E0036080223}" srcOrd="0" destOrd="0" parTransId="{048797B7-2257-4642-A04D-E5CBF2E1968F}" sibTransId="{06C191EC-FE22-4185-9820-55FBA0586664}"/>
    <dgm:cxn modelId="{8D716933-D798-41F7-9B49-9ADFF83F9D82}" srcId="{CC0593BA-6A6F-4C0F-A6B0-3E85D5E09A49}" destId="{DE0D9C7F-97CA-4EFD-B16F-C7A44300BE71}" srcOrd="0" destOrd="0" parTransId="{8667F6CD-6EE6-49EA-894B-0C78AE808BD0}" sibTransId="{34DC7A55-4973-4074-AED3-8FC597E46C92}"/>
    <dgm:cxn modelId="{DDF10A3A-6A2A-4E34-9E73-7C9F21D9581A}" srcId="{0066C23B-9161-4D96-95BA-9010143136B9}" destId="{F7A6E4B6-2390-45C2-9AF6-DAB27044AE70}" srcOrd="4" destOrd="0" parTransId="{0D2D7077-E9F2-4F9D-ACFC-7BD779173CBC}" sibTransId="{45D1C78A-FACE-4A13-8327-78380C5243D8}"/>
    <dgm:cxn modelId="{A7A9A43A-F446-4717-89CD-2D26323DF258}" type="presOf" srcId="{0FE12634-7AD3-46D2-B765-A53414DF4150}" destId="{40D2282D-C0A5-4E9F-9C31-F1CDBB25C073}" srcOrd="0" destOrd="0" presId="urn:microsoft.com/office/officeart/2005/8/layout/vList5"/>
    <dgm:cxn modelId="{368CAB3A-3DA8-4CE0-A788-1941D0558FAA}" type="presOf" srcId="{6BBB53AB-FF08-4824-AF2E-B6DD64D521EC}" destId="{F6686098-0067-4B9B-8BE2-B9E913FC87A8}" srcOrd="0" destOrd="2" presId="urn:microsoft.com/office/officeart/2005/8/layout/vList5"/>
    <dgm:cxn modelId="{AA8EE43B-D160-441E-ACD1-14C02CC6ED27}" type="presOf" srcId="{F557FA2B-FEA0-4BA4-AED9-148C5147825A}" destId="{F6686098-0067-4B9B-8BE2-B9E913FC87A8}" srcOrd="0" destOrd="1" presId="urn:microsoft.com/office/officeart/2005/8/layout/vList5"/>
    <dgm:cxn modelId="{2D5B9B3C-29BD-4CC1-AAAD-54A260A0F8DE}" srcId="{DE787CCA-89E7-4238-9142-B3AF8FBFFBDA}" destId="{3070EEF8-491D-4A47-B121-9DBE06235CFA}" srcOrd="1" destOrd="0" parTransId="{53BADB75-79A9-4DBE-8F1A-F28C9342C9F5}" sibTransId="{E9F80D45-D926-415A-B732-E05CB5253F5A}"/>
    <dgm:cxn modelId="{5925973D-482C-43D4-A475-6314222390F6}" type="presOf" srcId="{C4226954-5615-4D01-89F9-F1BCDEC5107E}" destId="{40D2282D-C0A5-4E9F-9C31-F1CDBB25C073}" srcOrd="0" destOrd="1" presId="urn:microsoft.com/office/officeart/2005/8/layout/vList5"/>
    <dgm:cxn modelId="{B762ED5F-766B-4145-BA03-23193DA77229}" type="presOf" srcId="{714BA80D-C6FD-4B17-AC85-A747E1374F0F}" destId="{6B64A0F7-9C4A-468C-B6E6-B752117D877E}" srcOrd="0" destOrd="1" presId="urn:microsoft.com/office/officeart/2005/8/layout/vList5"/>
    <dgm:cxn modelId="{36F8AE62-9F82-475A-AED5-51A287DA82D6}" type="presOf" srcId="{90F9F0E3-79EE-4743-858B-4E0036080223}" destId="{9E544EBF-7629-4A81-9444-BAFA2110808D}" srcOrd="0" destOrd="0" presId="urn:microsoft.com/office/officeart/2005/8/layout/vList5"/>
    <dgm:cxn modelId="{F1241A43-2763-4ACE-9DCB-3579407240CD}" type="presOf" srcId="{DE0D9C7F-97CA-4EFD-B16F-C7A44300BE71}" destId="{F6686098-0067-4B9B-8BE2-B9E913FC87A8}" srcOrd="0" destOrd="0" presId="urn:microsoft.com/office/officeart/2005/8/layout/vList5"/>
    <dgm:cxn modelId="{A34D5245-DA85-43E5-8AB5-C93026642BCD}" srcId="{DE787CCA-89E7-4238-9142-B3AF8FBFFBDA}" destId="{A97FF1F9-884D-4875-95FF-074A9AF31DF8}" srcOrd="2" destOrd="0" parTransId="{82CDBCC3-F721-4F8A-9DC3-CC23D7D44A65}" sibTransId="{955BA30C-69B7-4BB7-A885-FA49F67A12A0}"/>
    <dgm:cxn modelId="{8B4C984A-AFD5-4E95-8914-8CA7EEA69931}" srcId="{0066C23B-9161-4D96-95BA-9010143136B9}" destId="{AAC0EB55-C03E-4B4D-8EF7-7390094079DC}" srcOrd="0" destOrd="0" parTransId="{3F7F562B-D9FB-4D47-9E66-BB0AAFF0E34E}" sibTransId="{C667A089-7CF6-46E0-9DFC-0833BE05BC0E}"/>
    <dgm:cxn modelId="{28CAF44B-4143-405A-8E33-0790739A9916}" type="presOf" srcId="{6EF21C66-8632-49F8-8FA7-A6A0E87B5523}" destId="{593B4240-6DF9-4BD8-8474-45DF97A1CA0F}" srcOrd="0" destOrd="1" presId="urn:microsoft.com/office/officeart/2005/8/layout/vList5"/>
    <dgm:cxn modelId="{ACDB606C-5A45-45BA-84D3-078F199AC2AB}" srcId="{0066C23B-9161-4D96-95BA-9010143136B9}" destId="{CAB1849A-51C8-4E74-B051-4D566E7EB3CA}" srcOrd="1" destOrd="0" parTransId="{EEA8B395-DF69-4E2E-94CF-1EABEF784378}" sibTransId="{855761B6-B016-445C-A643-AE13960C9514}"/>
    <dgm:cxn modelId="{01056C51-E099-4A44-9015-FD8CEA639954}" srcId="{CC0593BA-6A6F-4C0F-A6B0-3E85D5E09A49}" destId="{6BBB53AB-FF08-4824-AF2E-B6DD64D521EC}" srcOrd="2" destOrd="0" parTransId="{786F4EBC-FA5A-4B90-9B8F-A0D5780671A3}" sibTransId="{80606BC9-362E-404D-8FE1-540712701371}"/>
    <dgm:cxn modelId="{0C70DC51-5B12-4753-BCCE-F38745B8A59E}" type="presOf" srcId="{A97FF1F9-884D-4875-95FF-074A9AF31DF8}" destId="{9E544EBF-7629-4A81-9444-BAFA2110808D}" srcOrd="0" destOrd="2" presId="urn:microsoft.com/office/officeart/2005/8/layout/vList5"/>
    <dgm:cxn modelId="{F5B3CF77-541D-4E4A-9B57-AF99989CDB35}" srcId="{1D2F8DE3-8A0C-48ED-B708-BE6DA16EFAB8}" destId="{714BA80D-C6FD-4B17-AC85-A747E1374F0F}" srcOrd="1" destOrd="0" parTransId="{B1EE554F-257D-4C98-ABA2-C00272D80E47}" sibTransId="{E0E841B9-3444-4853-BDBC-85671CA4DFE6}"/>
    <dgm:cxn modelId="{B4507597-35DF-4813-8D77-1B50F3644462}" type="presOf" srcId="{DE787CCA-89E7-4238-9142-B3AF8FBFFBDA}" destId="{DD789B49-F7A6-47AF-BA66-0B493A6C1334}" srcOrd="0" destOrd="0" presId="urn:microsoft.com/office/officeart/2005/8/layout/vList5"/>
    <dgm:cxn modelId="{7C621098-DC3E-4CB9-90D6-102429FC192F}" type="presOf" srcId="{AAC0EB55-C03E-4B4D-8EF7-7390094079DC}" destId="{B539E7DC-40C8-4ADB-AE96-2E6B75A4A8D2}" srcOrd="0" destOrd="0" presId="urn:microsoft.com/office/officeart/2005/8/layout/vList5"/>
    <dgm:cxn modelId="{07B60B9F-276A-44D1-811D-552CBDD6EF62}" type="presOf" srcId="{CAB1849A-51C8-4E74-B051-4D566E7EB3CA}" destId="{CCCB56A0-0ECC-4232-AEA2-8F0C66B6C6B7}" srcOrd="0" destOrd="0" presId="urn:microsoft.com/office/officeart/2005/8/layout/vList5"/>
    <dgm:cxn modelId="{9ED68EAB-171E-4AC3-B365-9B8B295DB279}" type="presOf" srcId="{5EAFDC76-F366-4C6E-9AB1-A7081D721FBD}" destId="{593B4240-6DF9-4BD8-8474-45DF97A1CA0F}" srcOrd="0" destOrd="0" presId="urn:microsoft.com/office/officeart/2005/8/layout/vList5"/>
    <dgm:cxn modelId="{38A69DB3-14BC-4E08-B933-0ABE8DD0168E}" type="presOf" srcId="{CC0593BA-6A6F-4C0F-A6B0-3E85D5E09A49}" destId="{7282A24B-843D-4084-BC95-E1C29AD12698}" srcOrd="0" destOrd="0" presId="urn:microsoft.com/office/officeart/2005/8/layout/vList5"/>
    <dgm:cxn modelId="{9A61E4B5-F8FD-41EA-841C-43DE1D8738DC}" type="presOf" srcId="{F7A6E4B6-2390-45C2-9AF6-DAB27044AE70}" destId="{C76DCC36-26B6-4DCC-ABF2-23307208C2DF}" srcOrd="0" destOrd="0" presId="urn:microsoft.com/office/officeart/2005/8/layout/vList5"/>
    <dgm:cxn modelId="{A66A80BD-5E7C-4440-8F02-1B07F9E7B46E}" type="presOf" srcId="{1D2F8DE3-8A0C-48ED-B708-BE6DA16EFAB8}" destId="{49F0865D-A4A1-4377-BA75-EB56CC6F2557}" srcOrd="0" destOrd="0" presId="urn:microsoft.com/office/officeart/2005/8/layout/vList5"/>
    <dgm:cxn modelId="{036208C3-1AB1-47A3-81D0-CC8257228647}" type="presOf" srcId="{3070EEF8-491D-4A47-B121-9DBE06235CFA}" destId="{9E544EBF-7629-4A81-9444-BAFA2110808D}" srcOrd="0" destOrd="1" presId="urn:microsoft.com/office/officeart/2005/8/layout/vList5"/>
    <dgm:cxn modelId="{25AB3DCD-686D-4C97-AC92-CA43F80B89E0}" srcId="{1D2F8DE3-8A0C-48ED-B708-BE6DA16EFAB8}" destId="{5AC1698E-F278-4FBA-B2CB-75AE231CF6CC}" srcOrd="0" destOrd="0" parTransId="{4EBDCE6A-1458-4353-9CBC-B36E1052AD04}" sibTransId="{DD9DD264-A553-435D-A316-F430EAA48E57}"/>
    <dgm:cxn modelId="{61AC71CE-CE2D-4416-AF81-C8EEA95695E4}" srcId="{CAB1849A-51C8-4E74-B051-4D566E7EB3CA}" destId="{0FE12634-7AD3-46D2-B765-A53414DF4150}" srcOrd="0" destOrd="0" parTransId="{7A14D35D-DEE8-46CB-BC79-B54C1EFB4C42}" sibTransId="{7CCA49A8-2DE9-4E8E-9EFF-4F71BE7D8A97}"/>
    <dgm:cxn modelId="{408AEAD4-0478-49DE-9AFE-01ACDD081E80}" srcId="{AAC0EB55-C03E-4B4D-8EF7-7390094079DC}" destId="{5EAFDC76-F366-4C6E-9AB1-A7081D721FBD}" srcOrd="0" destOrd="0" parTransId="{3CBABC2F-E015-4B6C-9D44-74FFF66F69FA}" sibTransId="{723A6367-D069-49C9-A4D9-F8D2FDB4EA51}"/>
    <dgm:cxn modelId="{E19BDDDD-06AD-4D2E-95C9-9CE3D11F9AF8}" srcId="{CC0593BA-6A6F-4C0F-A6B0-3E85D5E09A49}" destId="{F557FA2B-FEA0-4BA4-AED9-148C5147825A}" srcOrd="1" destOrd="0" parTransId="{CA8FF241-9B22-4AD5-9DD1-82E76D85FD3E}" sibTransId="{B41415AD-66CC-4948-B442-4483642CFF2A}"/>
    <dgm:cxn modelId="{1B0B05F5-22CF-4AB3-AB9B-1C1AE7CC600E}" srcId="{0066C23B-9161-4D96-95BA-9010143136B9}" destId="{CC0593BA-6A6F-4C0F-A6B0-3E85D5E09A49}" srcOrd="2" destOrd="0" parTransId="{2BB7A3EF-B263-474A-AC1E-E1FD96E9961C}" sibTransId="{A0E778D8-1392-418D-887B-4C93421B61CD}"/>
    <dgm:cxn modelId="{072ED3E9-96CF-4E93-AB02-8958312B59B5}" type="presParOf" srcId="{5115CE52-66F6-4E27-A4C3-1E68EDA823F4}" destId="{6B7EC490-BB11-42AB-96A0-DB0F102DA8C2}" srcOrd="0" destOrd="0" presId="urn:microsoft.com/office/officeart/2005/8/layout/vList5"/>
    <dgm:cxn modelId="{CD2FFA97-2761-41B0-A829-9E2E74CC6BCF}" type="presParOf" srcId="{6B7EC490-BB11-42AB-96A0-DB0F102DA8C2}" destId="{B539E7DC-40C8-4ADB-AE96-2E6B75A4A8D2}" srcOrd="0" destOrd="0" presId="urn:microsoft.com/office/officeart/2005/8/layout/vList5"/>
    <dgm:cxn modelId="{A9D7393A-D8FB-4C68-850B-D93B5B0A0A1A}" type="presParOf" srcId="{6B7EC490-BB11-42AB-96A0-DB0F102DA8C2}" destId="{593B4240-6DF9-4BD8-8474-45DF97A1CA0F}" srcOrd="1" destOrd="0" presId="urn:microsoft.com/office/officeart/2005/8/layout/vList5"/>
    <dgm:cxn modelId="{A8F1D986-F611-4974-9A2D-C01FD2F51281}" type="presParOf" srcId="{5115CE52-66F6-4E27-A4C3-1E68EDA823F4}" destId="{850547B1-915E-4B60-9DCA-3265110A9E1B}" srcOrd="1" destOrd="0" presId="urn:microsoft.com/office/officeart/2005/8/layout/vList5"/>
    <dgm:cxn modelId="{66F6AFD3-3285-4F24-B628-4C6E57D30D21}" type="presParOf" srcId="{5115CE52-66F6-4E27-A4C3-1E68EDA823F4}" destId="{DABAEE87-9FFC-4FCC-AC41-31389EDC8DC5}" srcOrd="2" destOrd="0" presId="urn:microsoft.com/office/officeart/2005/8/layout/vList5"/>
    <dgm:cxn modelId="{607DB2AC-EBB1-49A9-8AB7-EDC08E620059}" type="presParOf" srcId="{DABAEE87-9FFC-4FCC-AC41-31389EDC8DC5}" destId="{CCCB56A0-0ECC-4232-AEA2-8F0C66B6C6B7}" srcOrd="0" destOrd="0" presId="urn:microsoft.com/office/officeart/2005/8/layout/vList5"/>
    <dgm:cxn modelId="{FAE1CCF5-8A8A-466D-8078-DAD56F7067F7}" type="presParOf" srcId="{DABAEE87-9FFC-4FCC-AC41-31389EDC8DC5}" destId="{40D2282D-C0A5-4E9F-9C31-F1CDBB25C073}" srcOrd="1" destOrd="0" presId="urn:microsoft.com/office/officeart/2005/8/layout/vList5"/>
    <dgm:cxn modelId="{13242A71-2703-46A0-9952-1F21D7A8A047}" type="presParOf" srcId="{5115CE52-66F6-4E27-A4C3-1E68EDA823F4}" destId="{00FB12DE-3B32-4E42-9EAF-D254F202D41A}" srcOrd="3" destOrd="0" presId="urn:microsoft.com/office/officeart/2005/8/layout/vList5"/>
    <dgm:cxn modelId="{A4E7E093-F351-4D71-AFC4-61427A898FE8}" type="presParOf" srcId="{5115CE52-66F6-4E27-A4C3-1E68EDA823F4}" destId="{64373C4A-6749-453E-AD1E-D2ED010E53AC}" srcOrd="4" destOrd="0" presId="urn:microsoft.com/office/officeart/2005/8/layout/vList5"/>
    <dgm:cxn modelId="{AF692AFD-E6FB-4584-AAF0-1488DCB75CBC}" type="presParOf" srcId="{64373C4A-6749-453E-AD1E-D2ED010E53AC}" destId="{7282A24B-843D-4084-BC95-E1C29AD12698}" srcOrd="0" destOrd="0" presId="urn:microsoft.com/office/officeart/2005/8/layout/vList5"/>
    <dgm:cxn modelId="{48BF4577-6EBA-4148-ADB1-D48918378AE7}" type="presParOf" srcId="{64373C4A-6749-453E-AD1E-D2ED010E53AC}" destId="{F6686098-0067-4B9B-8BE2-B9E913FC87A8}" srcOrd="1" destOrd="0" presId="urn:microsoft.com/office/officeart/2005/8/layout/vList5"/>
    <dgm:cxn modelId="{1B5F81C7-CEE2-4E08-8FDE-4B3328254806}" type="presParOf" srcId="{5115CE52-66F6-4E27-A4C3-1E68EDA823F4}" destId="{57F32274-A3D1-4B37-9E38-1BDBF0CB312F}" srcOrd="5" destOrd="0" presId="urn:microsoft.com/office/officeart/2005/8/layout/vList5"/>
    <dgm:cxn modelId="{CA2CC2C4-B1CA-4398-9687-2E79521568B7}" type="presParOf" srcId="{5115CE52-66F6-4E27-A4C3-1E68EDA823F4}" destId="{3B1B1151-AF7C-4749-BEF8-332B5E34F3AF}" srcOrd="6" destOrd="0" presId="urn:microsoft.com/office/officeart/2005/8/layout/vList5"/>
    <dgm:cxn modelId="{FFC90174-1B33-40DD-B36F-EBDB623E2066}" type="presParOf" srcId="{3B1B1151-AF7C-4749-BEF8-332B5E34F3AF}" destId="{DD789B49-F7A6-47AF-BA66-0B493A6C1334}" srcOrd="0" destOrd="0" presId="urn:microsoft.com/office/officeart/2005/8/layout/vList5"/>
    <dgm:cxn modelId="{BC34822F-2DA9-4A49-9932-F8F828AF40FC}" type="presParOf" srcId="{3B1B1151-AF7C-4749-BEF8-332B5E34F3AF}" destId="{9E544EBF-7629-4A81-9444-BAFA2110808D}" srcOrd="1" destOrd="0" presId="urn:microsoft.com/office/officeart/2005/8/layout/vList5"/>
    <dgm:cxn modelId="{4BC9357A-4ED4-4023-A07C-24B21B13353B}" type="presParOf" srcId="{5115CE52-66F6-4E27-A4C3-1E68EDA823F4}" destId="{5A9A15C3-A09C-4F58-BAEC-3833282DCF71}" srcOrd="7" destOrd="0" presId="urn:microsoft.com/office/officeart/2005/8/layout/vList5"/>
    <dgm:cxn modelId="{4F9EBE2C-5179-491C-A527-81E8D34C9F05}" type="presParOf" srcId="{5115CE52-66F6-4E27-A4C3-1E68EDA823F4}" destId="{2291ACB8-6564-4656-B2B6-2B13FCABBF17}" srcOrd="8" destOrd="0" presId="urn:microsoft.com/office/officeart/2005/8/layout/vList5"/>
    <dgm:cxn modelId="{0E1DDA6B-352A-4EC9-9A82-A43EC0779CD1}" type="presParOf" srcId="{2291ACB8-6564-4656-B2B6-2B13FCABBF17}" destId="{C76DCC36-26B6-4DCC-ABF2-23307208C2DF}" srcOrd="0" destOrd="0" presId="urn:microsoft.com/office/officeart/2005/8/layout/vList5"/>
    <dgm:cxn modelId="{29E6F625-7B4B-468B-AE72-24C5EBD5E0AA}" type="presParOf" srcId="{5115CE52-66F6-4E27-A4C3-1E68EDA823F4}" destId="{A8FF2E54-6798-49A2-AD6C-8B95A65ABC66}" srcOrd="9" destOrd="0" presId="urn:microsoft.com/office/officeart/2005/8/layout/vList5"/>
    <dgm:cxn modelId="{16B41317-A89D-40C2-A56C-D2A3D78218EB}" type="presParOf" srcId="{5115CE52-66F6-4E27-A4C3-1E68EDA823F4}" destId="{EE153F5C-62DD-49B7-BF18-E1F02F557D37}" srcOrd="10" destOrd="0" presId="urn:microsoft.com/office/officeart/2005/8/layout/vList5"/>
    <dgm:cxn modelId="{1AEAB98E-09DB-4E89-A256-7BF3CFD9A1AC}" type="presParOf" srcId="{EE153F5C-62DD-49B7-BF18-E1F02F557D37}" destId="{49F0865D-A4A1-4377-BA75-EB56CC6F2557}" srcOrd="0" destOrd="0" presId="urn:microsoft.com/office/officeart/2005/8/layout/vList5"/>
    <dgm:cxn modelId="{4056AB00-6DAB-47CD-80E0-4B172A91BA8E}" type="presParOf" srcId="{EE153F5C-62DD-49B7-BF18-E1F02F557D37}" destId="{6B64A0F7-9C4A-468C-B6E6-B752117D877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B4240-6DF9-4BD8-8474-45DF97A1CA0F}">
      <dsp:nvSpPr>
        <dsp:cNvPr id="0" name=""/>
        <dsp:cNvSpPr/>
      </dsp:nvSpPr>
      <dsp:spPr>
        <a:xfrm rot="5400000">
          <a:off x="5186374" y="-2427681"/>
          <a:ext cx="598594" cy="5635292"/>
        </a:xfrm>
        <a:prstGeom prst="round2SameRect">
          <a:avLst/>
        </a:prstGeom>
        <a:no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53340" rIns="106680" bIns="53340" numCol="1" spcCol="1270" anchor="ctr" anchorCtr="0">
          <a:noAutofit/>
        </a:bodyPr>
        <a:lstStyle/>
        <a:p>
          <a:pPr marL="114300" lvl="1" indent="-114300" algn="l" defTabSz="533400">
            <a:lnSpc>
              <a:spcPct val="90000"/>
            </a:lnSpc>
            <a:spcBef>
              <a:spcPct val="0"/>
            </a:spcBef>
            <a:spcAft>
              <a:spcPct val="15000"/>
            </a:spcAft>
            <a:buChar char="•"/>
          </a:pPr>
          <a:r>
            <a:rPr lang="en-US" sz="1200" b="0" kern="1200">
              <a:solidFill>
                <a:schemeClr val="accent5"/>
              </a:solidFill>
            </a:rPr>
            <a:t>Core capital </a:t>
          </a:r>
          <a:r>
            <a:rPr lang="en-US" sz="1200" b="1" kern="1200">
              <a:solidFill>
                <a:schemeClr val="accent2"/>
              </a:solidFill>
            </a:rPr>
            <a:t>$1.4 billion, 69% </a:t>
          </a:r>
          <a:r>
            <a:rPr lang="en-US" sz="1200" b="0" kern="1200">
              <a:solidFill>
                <a:schemeClr val="accent5"/>
              </a:solidFill>
            </a:rPr>
            <a:t>above the statutory minimum capital</a:t>
          </a:r>
        </a:p>
        <a:p>
          <a:pPr marL="114300" lvl="1" indent="-114300" algn="l" defTabSz="533400">
            <a:lnSpc>
              <a:spcPct val="90000"/>
            </a:lnSpc>
            <a:spcBef>
              <a:spcPct val="0"/>
            </a:spcBef>
            <a:spcAft>
              <a:spcPct val="15000"/>
            </a:spcAft>
            <a:buChar char="•"/>
          </a:pPr>
          <a:r>
            <a:rPr lang="en-US" sz="1200" b="0" kern="1200">
              <a:solidFill>
                <a:schemeClr val="accent5"/>
              </a:solidFill>
            </a:rPr>
            <a:t>Tier 1 Capital Ratio of </a:t>
          </a:r>
          <a:r>
            <a:rPr lang="en-US" sz="1200" b="1" kern="1200">
              <a:solidFill>
                <a:schemeClr val="accent2"/>
              </a:solidFill>
            </a:rPr>
            <a:t>16.0%</a:t>
          </a:r>
          <a:endParaRPr lang="en-US" sz="1200" b="0" kern="1200">
            <a:solidFill>
              <a:schemeClr val="accent5"/>
            </a:solidFill>
          </a:endParaRPr>
        </a:p>
      </dsp:txBody>
      <dsp:txXfrm rot="-5400000">
        <a:off x="2668026" y="119888"/>
        <a:ext cx="5606071" cy="540152"/>
      </dsp:txXfrm>
    </dsp:sp>
    <dsp:sp modelId="{B539E7DC-40C8-4ADB-AE96-2E6B75A4A8D2}">
      <dsp:nvSpPr>
        <dsp:cNvPr id="0" name=""/>
        <dsp:cNvSpPr/>
      </dsp:nvSpPr>
      <dsp:spPr>
        <a:xfrm>
          <a:off x="893" y="0"/>
          <a:ext cx="2667128" cy="7482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i="1" kern="1200">
              <a:latin typeface="+mj-lt"/>
            </a:rPr>
            <a:t>Capital Surplus</a:t>
          </a:r>
        </a:p>
      </dsp:txBody>
      <dsp:txXfrm>
        <a:off x="37419" y="36526"/>
        <a:ext cx="2594076" cy="675191"/>
      </dsp:txXfrm>
    </dsp:sp>
    <dsp:sp modelId="{40D2282D-C0A5-4E9F-9C31-F1CDBB25C073}">
      <dsp:nvSpPr>
        <dsp:cNvPr id="0" name=""/>
        <dsp:cNvSpPr/>
      </dsp:nvSpPr>
      <dsp:spPr>
        <a:xfrm rot="5400000">
          <a:off x="5186374" y="-1642025"/>
          <a:ext cx="598594" cy="5635292"/>
        </a:xfrm>
        <a:prstGeom prst="round2SameRect">
          <a:avLst/>
        </a:prstGeom>
        <a:no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a:solidFill>
                <a:schemeClr val="accent5"/>
              </a:solidFill>
            </a:rPr>
            <a:t>90-Day delinquencies of only </a:t>
          </a:r>
          <a:r>
            <a:rPr lang="en-US" sz="1100" b="1" kern="1200">
              <a:solidFill>
                <a:schemeClr val="accent2"/>
              </a:solidFill>
            </a:rPr>
            <a:t>0.15%</a:t>
          </a:r>
          <a:r>
            <a:rPr lang="en-US" sz="1100" b="0" kern="1200">
              <a:solidFill>
                <a:schemeClr val="accent5"/>
              </a:solidFill>
            </a:rPr>
            <a:t> across all lines of business</a:t>
          </a:r>
        </a:p>
        <a:p>
          <a:pPr marL="57150" lvl="1" indent="-57150" algn="l" defTabSz="488950">
            <a:lnSpc>
              <a:spcPct val="90000"/>
            </a:lnSpc>
            <a:spcBef>
              <a:spcPct val="0"/>
            </a:spcBef>
            <a:spcAft>
              <a:spcPct val="15000"/>
            </a:spcAft>
            <a:buChar char="•"/>
          </a:pPr>
          <a:r>
            <a:rPr lang="en-US" sz="1100" kern="1200">
              <a:solidFill>
                <a:schemeClr val="accent5"/>
              </a:solidFill>
            </a:rPr>
            <a:t>Cumulative Agricultural Finance Mortgage Loans lifetime losses of only </a:t>
          </a:r>
          <a:r>
            <a:rPr lang="en-US" sz="1100" b="1" kern="1200">
              <a:solidFill>
                <a:schemeClr val="accent2"/>
              </a:solidFill>
            </a:rPr>
            <a:t>0.10%</a:t>
          </a:r>
        </a:p>
      </dsp:txBody>
      <dsp:txXfrm rot="-5400000">
        <a:off x="2668026" y="905544"/>
        <a:ext cx="5606071" cy="540152"/>
      </dsp:txXfrm>
    </dsp:sp>
    <dsp:sp modelId="{CCCB56A0-0ECC-4232-AEA2-8F0C66B6C6B7}">
      <dsp:nvSpPr>
        <dsp:cNvPr id="0" name=""/>
        <dsp:cNvSpPr/>
      </dsp:nvSpPr>
      <dsp:spPr>
        <a:xfrm>
          <a:off x="893" y="774056"/>
          <a:ext cx="2667128" cy="7482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i="1" kern="1200">
              <a:latin typeface="+mj-lt"/>
            </a:rPr>
            <a:t>Quality Assets</a:t>
          </a:r>
        </a:p>
      </dsp:txBody>
      <dsp:txXfrm>
        <a:off x="37419" y="810582"/>
        <a:ext cx="2594076" cy="675191"/>
      </dsp:txXfrm>
    </dsp:sp>
    <dsp:sp modelId="{F6686098-0067-4B9B-8BE2-B9E913FC87A8}">
      <dsp:nvSpPr>
        <dsp:cNvPr id="0" name=""/>
        <dsp:cNvSpPr/>
      </dsp:nvSpPr>
      <dsp:spPr>
        <a:xfrm rot="5400000">
          <a:off x="5186024" y="-868411"/>
          <a:ext cx="598594" cy="5630259"/>
        </a:xfrm>
        <a:prstGeom prst="round2SameRect">
          <a:avLst/>
        </a:prstGeom>
        <a:no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b="1" kern="1200">
              <a:solidFill>
                <a:schemeClr val="accent2"/>
              </a:solidFill>
            </a:rPr>
            <a:t>$5.7 billion </a:t>
          </a:r>
          <a:r>
            <a:rPr lang="en-US" sz="1100" b="0" kern="1200">
              <a:solidFill>
                <a:schemeClr val="accent5"/>
              </a:solidFill>
            </a:rPr>
            <a:t>liquidity portfolio on September 30, 2023</a:t>
          </a:r>
        </a:p>
        <a:p>
          <a:pPr marL="57150" lvl="1" indent="-57150" algn="l" defTabSz="488950">
            <a:lnSpc>
              <a:spcPct val="90000"/>
            </a:lnSpc>
            <a:spcBef>
              <a:spcPct val="0"/>
            </a:spcBef>
            <a:spcAft>
              <a:spcPct val="15000"/>
            </a:spcAft>
            <a:buChar char="•"/>
          </a:pPr>
          <a:r>
            <a:rPr lang="en-US" sz="1100" b="0" kern="1200">
              <a:solidFill>
                <a:schemeClr val="accent5"/>
              </a:solidFill>
            </a:rPr>
            <a:t>High-quality assets provided 297</a:t>
          </a:r>
          <a:r>
            <a:rPr lang="en-US" sz="1100" b="1" kern="1200">
              <a:solidFill>
                <a:schemeClr val="accent2"/>
              </a:solidFill>
            </a:rPr>
            <a:t> days of liquidity</a:t>
          </a:r>
          <a:r>
            <a:rPr lang="en-US" sz="1100" b="0" kern="1200">
              <a:solidFill>
                <a:schemeClr val="accent5"/>
              </a:solidFill>
            </a:rPr>
            <a:t> as of September 30, 2023</a:t>
          </a:r>
        </a:p>
        <a:p>
          <a:pPr marL="57150" lvl="1" indent="-57150" algn="l" defTabSz="488950">
            <a:lnSpc>
              <a:spcPct val="90000"/>
            </a:lnSpc>
            <a:spcBef>
              <a:spcPct val="0"/>
            </a:spcBef>
            <a:spcAft>
              <a:spcPct val="15000"/>
            </a:spcAft>
            <a:buChar char="•"/>
          </a:pPr>
          <a:r>
            <a:rPr lang="en-US" sz="1100" b="0" kern="1200">
              <a:solidFill>
                <a:schemeClr val="accent5"/>
              </a:solidFill>
            </a:rPr>
            <a:t>$1.5 billion line of credit with U.S. Treasury to satisfy guarantee obligations</a:t>
          </a:r>
        </a:p>
      </dsp:txBody>
      <dsp:txXfrm rot="-5400000">
        <a:off x="2670192" y="1676642"/>
        <a:ext cx="5601038" cy="540152"/>
      </dsp:txXfrm>
    </dsp:sp>
    <dsp:sp modelId="{7282A24B-843D-4084-BC95-E1C29AD12698}">
      <dsp:nvSpPr>
        <dsp:cNvPr id="0" name=""/>
        <dsp:cNvSpPr/>
      </dsp:nvSpPr>
      <dsp:spPr>
        <a:xfrm>
          <a:off x="870" y="1559711"/>
          <a:ext cx="2670042" cy="7482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i="1" kern="1200">
              <a:latin typeface="+mj-lt"/>
            </a:rPr>
            <a:t>Liquidity</a:t>
          </a:r>
        </a:p>
      </dsp:txBody>
      <dsp:txXfrm>
        <a:off x="37396" y="1596237"/>
        <a:ext cx="2596990" cy="675191"/>
      </dsp:txXfrm>
    </dsp:sp>
    <dsp:sp modelId="{9E544EBF-7629-4A81-9444-BAFA2110808D}">
      <dsp:nvSpPr>
        <dsp:cNvPr id="0" name=""/>
        <dsp:cNvSpPr/>
      </dsp:nvSpPr>
      <dsp:spPr>
        <a:xfrm rot="5400000">
          <a:off x="5179326" y="-114430"/>
          <a:ext cx="598594" cy="5635461"/>
        </a:xfrm>
        <a:prstGeom prst="round2SameRect">
          <a:avLst/>
        </a:prstGeom>
        <a:no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b="0" kern="1200">
              <a:solidFill>
                <a:schemeClr val="accent5"/>
              </a:solidFill>
            </a:rPr>
            <a:t>Funding of assets effectively locks in fixed-rate net spreads</a:t>
          </a:r>
        </a:p>
        <a:p>
          <a:pPr marL="57150" lvl="1" indent="-57150" algn="l" defTabSz="488950">
            <a:lnSpc>
              <a:spcPct val="90000"/>
            </a:lnSpc>
            <a:spcBef>
              <a:spcPct val="0"/>
            </a:spcBef>
            <a:spcAft>
              <a:spcPct val="15000"/>
            </a:spcAft>
            <a:buChar char="•"/>
          </a:pPr>
          <a:r>
            <a:rPr lang="en-US" sz="1100" b="0" kern="1200">
              <a:solidFill>
                <a:schemeClr val="accent5"/>
              </a:solidFill>
            </a:rPr>
            <a:t>Effective interest rate and pre-payment risk management</a:t>
          </a:r>
        </a:p>
        <a:p>
          <a:pPr marL="57150" lvl="1" indent="-57150" algn="l" defTabSz="488950">
            <a:lnSpc>
              <a:spcPct val="90000"/>
            </a:lnSpc>
            <a:spcBef>
              <a:spcPct val="0"/>
            </a:spcBef>
            <a:spcAft>
              <a:spcPct val="15000"/>
            </a:spcAft>
            <a:buChar char="•"/>
          </a:pPr>
          <a:r>
            <a:rPr lang="en-US" sz="1100" b="0" kern="1200">
              <a:solidFill>
                <a:schemeClr val="accent5"/>
              </a:solidFill>
            </a:rPr>
            <a:t>Extensive stress testing to ensure ongoing effective match</a:t>
          </a:r>
        </a:p>
      </dsp:txBody>
      <dsp:txXfrm rot="-5400000">
        <a:off x="2660893" y="2433224"/>
        <a:ext cx="5606240" cy="540152"/>
      </dsp:txXfrm>
    </dsp:sp>
    <dsp:sp modelId="{DD789B49-F7A6-47AF-BA66-0B493A6C1334}">
      <dsp:nvSpPr>
        <dsp:cNvPr id="0" name=""/>
        <dsp:cNvSpPr/>
      </dsp:nvSpPr>
      <dsp:spPr>
        <a:xfrm>
          <a:off x="844" y="2345367"/>
          <a:ext cx="2670040" cy="7482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i="1" kern="1200">
              <a:latin typeface="+mj-lt"/>
            </a:rPr>
            <a:t>Low Interest Rate Risk</a:t>
          </a:r>
        </a:p>
      </dsp:txBody>
      <dsp:txXfrm>
        <a:off x="37370" y="2381893"/>
        <a:ext cx="2596988" cy="675191"/>
      </dsp:txXfrm>
    </dsp:sp>
    <dsp:sp modelId="{C76DCC36-26B6-4DCC-ABF2-23307208C2DF}">
      <dsp:nvSpPr>
        <dsp:cNvPr id="0" name=""/>
        <dsp:cNvSpPr/>
      </dsp:nvSpPr>
      <dsp:spPr>
        <a:xfrm>
          <a:off x="149" y="3143907"/>
          <a:ext cx="2670058" cy="7482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i="1" kern="1200">
              <a:latin typeface="+mj-lt"/>
            </a:rPr>
            <a:t>Growth Prospects</a:t>
          </a:r>
          <a:endParaRPr lang="en-US" sz="1800" kern="1200">
            <a:solidFill>
              <a:schemeClr val="accent5"/>
            </a:solidFill>
          </a:endParaRPr>
        </a:p>
      </dsp:txBody>
      <dsp:txXfrm>
        <a:off x="36675" y="3180433"/>
        <a:ext cx="2597006" cy="675191"/>
      </dsp:txXfrm>
    </dsp:sp>
    <dsp:sp modelId="{6B64A0F7-9C4A-468C-B6E6-B752117D877E}">
      <dsp:nvSpPr>
        <dsp:cNvPr id="0" name=""/>
        <dsp:cNvSpPr/>
      </dsp:nvSpPr>
      <dsp:spPr>
        <a:xfrm rot="5400000">
          <a:off x="5185626" y="1486038"/>
          <a:ext cx="598594" cy="5635292"/>
        </a:xfrm>
        <a:prstGeom prst="roundRect">
          <a:avLst/>
        </a:prstGeom>
        <a:no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a:solidFill>
                <a:schemeClr val="accent5"/>
              </a:solidFill>
            </a:rPr>
            <a:t>Core earnings </a:t>
          </a:r>
          <a:r>
            <a:rPr lang="en-US" sz="1100" b="1" kern="1200">
              <a:solidFill>
                <a:schemeClr val="accent2"/>
              </a:solidFill>
            </a:rPr>
            <a:t>ROE ~16%</a:t>
          </a:r>
          <a:r>
            <a:rPr lang="en-US" sz="1100" kern="1200">
              <a:solidFill>
                <a:schemeClr val="accent5"/>
              </a:solidFill>
            </a:rPr>
            <a:t> in 2022 and consistent net effective spread</a:t>
          </a:r>
          <a:endParaRPr lang="en-US" sz="1100" b="0" kern="1200">
            <a:solidFill>
              <a:schemeClr val="accent5"/>
            </a:solidFill>
          </a:endParaRPr>
        </a:p>
        <a:p>
          <a:pPr marL="57150" lvl="1" indent="-57150" algn="l" defTabSz="488950">
            <a:lnSpc>
              <a:spcPct val="90000"/>
            </a:lnSpc>
            <a:spcBef>
              <a:spcPct val="0"/>
            </a:spcBef>
            <a:spcAft>
              <a:spcPct val="15000"/>
            </a:spcAft>
            <a:buChar char="•"/>
          </a:pPr>
          <a:r>
            <a:rPr lang="en-US" sz="1100" kern="1200">
              <a:solidFill>
                <a:schemeClr val="accent5"/>
              </a:solidFill>
            </a:rPr>
            <a:t>Increased quarterly dividend payments for </a:t>
          </a:r>
          <a:r>
            <a:rPr lang="en-US" sz="1100" b="1" kern="1200">
              <a:solidFill>
                <a:schemeClr val="accent2"/>
              </a:solidFill>
            </a:rPr>
            <a:t>12 consecutive years</a:t>
          </a:r>
          <a:endParaRPr lang="en-US" sz="1100" kern="1200">
            <a:solidFill>
              <a:schemeClr val="accent5"/>
            </a:solidFill>
          </a:endParaRPr>
        </a:p>
      </dsp:txBody>
      <dsp:txXfrm rot="-5400000">
        <a:off x="2696498" y="4033608"/>
        <a:ext cx="5576850" cy="540152"/>
      </dsp:txXfrm>
    </dsp:sp>
    <dsp:sp modelId="{49F0865D-A4A1-4377-BA75-EB56CC6F2557}">
      <dsp:nvSpPr>
        <dsp:cNvPr id="0" name=""/>
        <dsp:cNvSpPr/>
      </dsp:nvSpPr>
      <dsp:spPr>
        <a:xfrm>
          <a:off x="0" y="3930848"/>
          <a:ext cx="2667128" cy="7482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i="1" kern="1200">
              <a:latin typeface="+mj-lt"/>
            </a:rPr>
            <a:t>Strong Returns, </a:t>
          </a:r>
        </a:p>
        <a:p>
          <a:pPr marL="0" lvl="0" indent="0" algn="ctr" defTabSz="800100">
            <a:lnSpc>
              <a:spcPct val="90000"/>
            </a:lnSpc>
            <a:spcBef>
              <a:spcPct val="0"/>
            </a:spcBef>
            <a:spcAft>
              <a:spcPct val="35000"/>
            </a:spcAft>
            <a:buNone/>
          </a:pPr>
          <a:r>
            <a:rPr lang="en-US" sz="1800" b="1" i="1" kern="1200">
              <a:latin typeface="+mj-lt"/>
            </a:rPr>
            <a:t>Responsible Growth</a:t>
          </a:r>
        </a:p>
      </dsp:txBody>
      <dsp:txXfrm>
        <a:off x="36526" y="3967374"/>
        <a:ext cx="2594076" cy="67519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0.65364</cdr:x>
      <cdr:y>0.24326</cdr:y>
    </cdr:from>
    <cdr:to>
      <cdr:x>0.90142</cdr:x>
      <cdr:y>0.46464</cdr:y>
    </cdr:to>
    <cdr:sp macro="" textlink="">
      <cdr:nvSpPr>
        <cdr:cNvPr id="2" name="TextBox 1">
          <a:extLst xmlns:a="http://schemas.openxmlformats.org/drawingml/2006/main">
            <a:ext uri="{FF2B5EF4-FFF2-40B4-BE49-F238E27FC236}">
              <a16:creationId xmlns:a16="http://schemas.microsoft.com/office/drawing/2014/main" id="{23ACBE92-0E45-44CB-B9C4-4FAF99477F29}"/>
            </a:ext>
          </a:extLst>
        </cdr:cNvPr>
        <cdr:cNvSpPr txBox="1"/>
      </cdr:nvSpPr>
      <cdr:spPr>
        <a:xfrm xmlns:a="http://schemas.openxmlformats.org/drawingml/2006/main">
          <a:off x="5389122" y="1195579"/>
          <a:ext cx="2042906" cy="1088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chemeClr val="accent2"/>
              </a:solidFill>
            </a:rPr>
            <a:t>Ag Real Estate</a:t>
          </a:r>
        </a:p>
        <a:p xmlns:a="http://schemas.openxmlformats.org/drawingml/2006/main">
          <a:pPr algn="ctr"/>
          <a:r>
            <a:rPr lang="en-US" sz="1400" b="1" dirty="0">
              <a:solidFill>
                <a:schemeClr val="accent2"/>
              </a:solidFill>
            </a:rPr>
            <a:t>Debt-to-Asset Ratio:</a:t>
          </a:r>
        </a:p>
        <a:p xmlns:a="http://schemas.openxmlformats.org/drawingml/2006/main">
          <a:pPr algn="ctr"/>
          <a:r>
            <a:rPr lang="en-US" sz="1400" b="1" dirty="0">
              <a:solidFill>
                <a:schemeClr val="accent2"/>
              </a:solidFill>
            </a:rPr>
            <a:t>10.5%</a:t>
          </a:r>
        </a:p>
      </cdr:txBody>
    </cdr:sp>
  </cdr:relSizeAnchor>
</c:userShapes>
</file>

<file path=ppt/drawings/drawing2.xml><?xml version="1.0" encoding="utf-8"?>
<c:userShapes xmlns:c="http://schemas.openxmlformats.org/drawingml/2006/chart">
  <cdr:relSizeAnchor xmlns:cdr="http://schemas.openxmlformats.org/drawingml/2006/chartDrawing">
    <cdr:from>
      <cdr:x>0.04628</cdr:x>
      <cdr:y>0.32185</cdr:y>
    </cdr:from>
    <cdr:to>
      <cdr:x>0.04628</cdr:x>
      <cdr:y>0.32185</cdr:y>
    </cdr:to>
    <cdr:grpSp>
      <cdr:nvGrpSpPr>
        <cdr:cNvPr id="2" name="Group 1">
          <a:extLst xmlns:a="http://schemas.openxmlformats.org/drawingml/2006/main">
            <a:ext uri="{FF2B5EF4-FFF2-40B4-BE49-F238E27FC236}">
              <a16:creationId xmlns:a16="http://schemas.microsoft.com/office/drawing/2014/main" id="{6A27B248-0314-4DCD-BD53-7F6B24B7D9FF}"/>
            </a:ext>
          </a:extLst>
        </cdr:cNvPr>
        <cdr:cNvGrpSpPr/>
      </cdr:nvGrpSpPr>
      <cdr:grpSpPr>
        <a:xfrm xmlns:a="http://schemas.openxmlformats.org/drawingml/2006/main">
          <a:off x="392262" y="1456828"/>
          <a:ext cx="0" cy="0"/>
          <a:chOff x="392262" y="1456828"/>
          <a:chExt cx="0" cy="0"/>
        </a:xfrm>
      </cdr:grpSpPr>
    </cdr:grpSp>
  </cdr:relSizeAnchor>
</c:userShapes>
</file>

<file path=ppt/drawings/drawing3.xml><?xml version="1.0" encoding="utf-8"?>
<c:userShapes xmlns:c="http://schemas.openxmlformats.org/drawingml/2006/chart">
  <cdr:relSizeAnchor xmlns:cdr="http://schemas.openxmlformats.org/drawingml/2006/chartDrawing">
    <cdr:from>
      <cdr:x>0.00199</cdr:x>
      <cdr:y>0</cdr:y>
    </cdr:from>
    <cdr:to>
      <cdr:x>1</cdr:x>
      <cdr:y>0.13659</cdr:y>
    </cdr:to>
    <cdr:sp macro="" textlink="">
      <cdr:nvSpPr>
        <cdr:cNvPr id="2" name="TextBox 1"/>
        <cdr:cNvSpPr txBox="1"/>
      </cdr:nvSpPr>
      <cdr:spPr>
        <a:xfrm xmlns:a="http://schemas.openxmlformats.org/drawingml/2006/main">
          <a:off x="7879" y="0"/>
          <a:ext cx="3951346" cy="525612"/>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r>
            <a:rPr lang="en-US" sz="1400" b="1" i="1" dirty="0">
              <a:solidFill>
                <a:schemeClr val="accent1"/>
              </a:solidFill>
              <a:latin typeface="+mj-lt"/>
            </a:rPr>
            <a:t>By Commodity Type</a:t>
          </a:r>
        </a:p>
      </cdr:txBody>
    </cdr:sp>
  </cdr:relSizeAnchor>
</c:userShapes>
</file>

<file path=ppt/drawings/drawing4.xml><?xml version="1.0" encoding="utf-8"?>
<c:userShapes xmlns:c="http://schemas.openxmlformats.org/drawingml/2006/chart">
  <cdr:relSizeAnchor xmlns:cdr="http://schemas.openxmlformats.org/drawingml/2006/chartDrawing">
    <cdr:from>
      <cdr:x>0.08217</cdr:x>
      <cdr:y>0.35092</cdr:y>
    </cdr:from>
    <cdr:to>
      <cdr:x>0.18287</cdr:x>
      <cdr:y>0.41334</cdr:y>
    </cdr:to>
    <cdr:sp macro="" textlink="">
      <cdr:nvSpPr>
        <cdr:cNvPr id="9" name="TextBox 7"/>
        <cdr:cNvSpPr txBox="1"/>
      </cdr:nvSpPr>
      <cdr:spPr>
        <a:xfrm xmlns:a="http://schemas.openxmlformats.org/drawingml/2006/main">
          <a:off x="688729" y="1557047"/>
          <a:ext cx="844067" cy="27696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accent5"/>
              </a:solidFill>
              <a:latin typeface="+mn-lt"/>
            </a:rPr>
            <a:t>$</a:t>
          </a:r>
          <a:r>
            <a:rPr lang="en-US" sz="1200" b="1" dirty="0">
              <a:solidFill>
                <a:schemeClr val="accent5"/>
              </a:solidFill>
            </a:rPr>
            <a:t>15.5</a:t>
          </a:r>
          <a:endParaRPr lang="en-US" sz="1200" b="1" dirty="0">
            <a:solidFill>
              <a:schemeClr val="accent5"/>
            </a:solidFill>
            <a:latin typeface="+mn-lt"/>
          </a:endParaRPr>
        </a:p>
      </cdr:txBody>
    </cdr:sp>
  </cdr:relSizeAnchor>
  <cdr:relSizeAnchor xmlns:cdr="http://schemas.openxmlformats.org/drawingml/2006/chartDrawing">
    <cdr:from>
      <cdr:x>0.21431</cdr:x>
      <cdr:y>0.3349</cdr:y>
    </cdr:from>
    <cdr:to>
      <cdr:x>0.31501</cdr:x>
      <cdr:y>0.39732</cdr:y>
    </cdr:to>
    <cdr:sp macro="" textlink="">
      <cdr:nvSpPr>
        <cdr:cNvPr id="10" name="TextBox 7">
          <a:extLst xmlns:a="http://schemas.openxmlformats.org/drawingml/2006/main">
            <a:ext uri="{FF2B5EF4-FFF2-40B4-BE49-F238E27FC236}">
              <a16:creationId xmlns:a16="http://schemas.microsoft.com/office/drawing/2014/main" id="{A7F24AF4-8ACB-4056-840D-B93A387F585F}"/>
            </a:ext>
          </a:extLst>
        </cdr:cNvPr>
        <cdr:cNvSpPr txBox="1"/>
      </cdr:nvSpPr>
      <cdr:spPr>
        <a:xfrm xmlns:a="http://schemas.openxmlformats.org/drawingml/2006/main">
          <a:off x="1796311" y="1485980"/>
          <a:ext cx="844067" cy="27696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accent5"/>
              </a:solidFill>
              <a:latin typeface="+mn-lt"/>
            </a:rPr>
            <a:t>$</a:t>
          </a:r>
          <a:r>
            <a:rPr lang="en-US" sz="1200" b="1" dirty="0">
              <a:solidFill>
                <a:schemeClr val="accent5"/>
              </a:solidFill>
            </a:rPr>
            <a:t>16.2</a:t>
          </a:r>
          <a:endParaRPr lang="en-US" sz="1200" b="1" dirty="0">
            <a:solidFill>
              <a:schemeClr val="accent5"/>
            </a:solidFill>
            <a:latin typeface="+mn-lt"/>
          </a:endParaRPr>
        </a:p>
      </cdr:txBody>
    </cdr:sp>
  </cdr:relSizeAnchor>
  <cdr:relSizeAnchor xmlns:cdr="http://schemas.openxmlformats.org/drawingml/2006/chartDrawing">
    <cdr:from>
      <cdr:x>0.34594</cdr:x>
      <cdr:y>0.26771</cdr:y>
    </cdr:from>
    <cdr:to>
      <cdr:x>0.44664</cdr:x>
      <cdr:y>0.33013</cdr:y>
    </cdr:to>
    <cdr:sp macro="" textlink="">
      <cdr:nvSpPr>
        <cdr:cNvPr id="11" name="TextBox 7">
          <a:extLst xmlns:a="http://schemas.openxmlformats.org/drawingml/2006/main">
            <a:ext uri="{FF2B5EF4-FFF2-40B4-BE49-F238E27FC236}">
              <a16:creationId xmlns:a16="http://schemas.microsoft.com/office/drawing/2014/main" id="{29496D9A-6596-4C98-A65C-9AF2EC3D9A89}"/>
            </a:ext>
          </a:extLst>
        </cdr:cNvPr>
        <cdr:cNvSpPr txBox="1"/>
      </cdr:nvSpPr>
      <cdr:spPr>
        <a:xfrm xmlns:a="http://schemas.openxmlformats.org/drawingml/2006/main">
          <a:off x="2899634" y="1187853"/>
          <a:ext cx="844067" cy="27696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accent5"/>
              </a:solidFill>
              <a:latin typeface="+mn-lt"/>
            </a:rPr>
            <a:t>$</a:t>
          </a:r>
          <a:r>
            <a:rPr lang="en-US" sz="1200" b="1" dirty="0">
              <a:solidFill>
                <a:schemeClr val="accent5"/>
              </a:solidFill>
            </a:rPr>
            <a:t>19.1</a:t>
          </a:r>
          <a:endParaRPr lang="en-US" sz="1200" b="1" dirty="0">
            <a:solidFill>
              <a:schemeClr val="accent5"/>
            </a:solidFill>
            <a:latin typeface="+mn-lt"/>
          </a:endParaRPr>
        </a:p>
      </cdr:txBody>
    </cdr:sp>
  </cdr:relSizeAnchor>
  <cdr:relSizeAnchor xmlns:cdr="http://schemas.openxmlformats.org/drawingml/2006/chartDrawing">
    <cdr:from>
      <cdr:x>0.4835</cdr:x>
      <cdr:y>0.20869</cdr:y>
    </cdr:from>
    <cdr:to>
      <cdr:x>0.56405</cdr:x>
      <cdr:y>0.31274</cdr:y>
    </cdr:to>
    <cdr:sp macro="" textlink="">
      <cdr:nvSpPr>
        <cdr:cNvPr id="12" name="TextBox 7">
          <a:extLst xmlns:a="http://schemas.openxmlformats.org/drawingml/2006/main">
            <a:ext uri="{FF2B5EF4-FFF2-40B4-BE49-F238E27FC236}">
              <a16:creationId xmlns:a16="http://schemas.microsoft.com/office/drawing/2014/main" id="{E4E64C83-48DA-42E1-BC28-021B42733F29}"/>
            </a:ext>
          </a:extLst>
        </cdr:cNvPr>
        <cdr:cNvSpPr txBox="1"/>
      </cdr:nvSpPr>
      <cdr:spPr>
        <a:xfrm xmlns:a="http://schemas.openxmlformats.org/drawingml/2006/main">
          <a:off x="4052656" y="925985"/>
          <a:ext cx="675170" cy="46167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accent5"/>
              </a:solidFill>
              <a:latin typeface="+mn-lt"/>
            </a:rPr>
            <a:t>$</a:t>
          </a:r>
          <a:r>
            <a:rPr lang="en-US" sz="1200" b="1" dirty="0">
              <a:solidFill>
                <a:schemeClr val="accent5"/>
              </a:solidFill>
            </a:rPr>
            <a:t>21.8</a:t>
          </a:r>
        </a:p>
        <a:p xmlns:a="http://schemas.openxmlformats.org/drawingml/2006/main">
          <a:pPr algn="ctr"/>
          <a:endParaRPr lang="en-US" sz="1200" b="1" dirty="0">
            <a:solidFill>
              <a:schemeClr val="accent5"/>
            </a:solidFill>
            <a:latin typeface="+mn-lt"/>
          </a:endParaRPr>
        </a:p>
      </cdr:txBody>
    </cdr:sp>
  </cdr:relSizeAnchor>
  <cdr:relSizeAnchor xmlns:cdr="http://schemas.openxmlformats.org/drawingml/2006/chartDrawing">
    <cdr:from>
      <cdr:x>0.60231</cdr:x>
      <cdr:y>0.17532</cdr:y>
    </cdr:from>
    <cdr:to>
      <cdr:x>0.70301</cdr:x>
      <cdr:y>0.23775</cdr:y>
    </cdr:to>
    <cdr:sp macro="" textlink="">
      <cdr:nvSpPr>
        <cdr:cNvPr id="8" name="TextBox 7">
          <a:extLst xmlns:a="http://schemas.openxmlformats.org/drawingml/2006/main">
            <a:ext uri="{FF2B5EF4-FFF2-40B4-BE49-F238E27FC236}">
              <a16:creationId xmlns:a16="http://schemas.microsoft.com/office/drawing/2014/main" id="{C1C26A04-A7B6-4834-801B-658C81D4C2B0}"/>
            </a:ext>
          </a:extLst>
        </cdr:cNvPr>
        <cdr:cNvSpPr txBox="1"/>
      </cdr:nvSpPr>
      <cdr:spPr>
        <a:xfrm xmlns:a="http://schemas.openxmlformats.org/drawingml/2006/main">
          <a:off x="5048543" y="777891"/>
          <a:ext cx="844067" cy="27700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accent5"/>
              </a:solidFill>
              <a:latin typeface="+mn-lt"/>
            </a:rPr>
            <a:t>$22.8</a:t>
          </a:r>
        </a:p>
      </cdr:txBody>
    </cdr:sp>
  </cdr:relSizeAnchor>
  <cdr:relSizeAnchor xmlns:cdr="http://schemas.openxmlformats.org/drawingml/2006/chartDrawing">
    <cdr:from>
      <cdr:x>0.73435</cdr:x>
      <cdr:y>0.1216</cdr:y>
    </cdr:from>
    <cdr:to>
      <cdr:x>0.83505</cdr:x>
      <cdr:y>0.18403</cdr:y>
    </cdr:to>
    <cdr:sp macro="" textlink="">
      <cdr:nvSpPr>
        <cdr:cNvPr id="13" name="TextBox 1">
          <a:extLst xmlns:a="http://schemas.openxmlformats.org/drawingml/2006/main">
            <a:ext uri="{FF2B5EF4-FFF2-40B4-BE49-F238E27FC236}">
              <a16:creationId xmlns:a16="http://schemas.microsoft.com/office/drawing/2014/main" id="{EC7B74E0-C73D-435E-A3A8-9F87190259D2}"/>
            </a:ext>
          </a:extLst>
        </cdr:cNvPr>
        <cdr:cNvSpPr txBox="1"/>
      </cdr:nvSpPr>
      <cdr:spPr>
        <a:xfrm xmlns:a="http://schemas.openxmlformats.org/drawingml/2006/main">
          <a:off x="6155338" y="539554"/>
          <a:ext cx="844067" cy="27700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accent5"/>
              </a:solidFill>
              <a:latin typeface="+mn-lt"/>
            </a:rPr>
            <a:t>$25.0</a:t>
          </a:r>
          <a:endParaRPr lang="en-US" sz="1200" b="1" dirty="0">
            <a:solidFill>
              <a:schemeClr val="accent5"/>
            </a:solidFill>
          </a:endParaRPr>
        </a:p>
      </cdr:txBody>
    </cdr:sp>
  </cdr:relSizeAnchor>
  <cdr:relSizeAnchor xmlns:cdr="http://schemas.openxmlformats.org/drawingml/2006/chartDrawing">
    <cdr:from>
      <cdr:x>0.85965</cdr:x>
      <cdr:y>0.11671</cdr:y>
    </cdr:from>
    <cdr:to>
      <cdr:x>0.96035</cdr:x>
      <cdr:y>0.17914</cdr:y>
    </cdr:to>
    <cdr:sp macro="" textlink="">
      <cdr:nvSpPr>
        <cdr:cNvPr id="2" name="TextBox 1">
          <a:extLst xmlns:a="http://schemas.openxmlformats.org/drawingml/2006/main">
            <a:ext uri="{FF2B5EF4-FFF2-40B4-BE49-F238E27FC236}">
              <a16:creationId xmlns:a16="http://schemas.microsoft.com/office/drawing/2014/main" id="{A868EEFF-757F-42B4-95E6-3220F989011D}"/>
            </a:ext>
          </a:extLst>
        </cdr:cNvPr>
        <cdr:cNvSpPr txBox="1"/>
      </cdr:nvSpPr>
      <cdr:spPr>
        <a:xfrm xmlns:a="http://schemas.openxmlformats.org/drawingml/2006/main">
          <a:off x="7205582" y="517835"/>
          <a:ext cx="844067"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accent5"/>
              </a:solidFill>
              <a:latin typeface="+mn-lt"/>
            </a:rPr>
            <a:t>$25.6</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0" y="54"/>
            <a:ext cx="3037627" cy="461963"/>
          </a:xfrm>
          <a:prstGeom prst="rect">
            <a:avLst/>
          </a:prstGeom>
        </p:spPr>
        <p:txBody>
          <a:bodyPr vert="horz" lIns="91425" tIns="45714" rIns="91425" bIns="45714" rtlCol="0"/>
          <a:lstStyle>
            <a:lvl1pPr algn="l">
              <a:defRPr sz="1200"/>
            </a:lvl1pPr>
          </a:lstStyle>
          <a:p>
            <a:endParaRPr lang="en-US"/>
          </a:p>
        </p:txBody>
      </p:sp>
      <p:sp>
        <p:nvSpPr>
          <p:cNvPr id="3" name="Date Placeholder 2"/>
          <p:cNvSpPr>
            <a:spLocks noGrp="1"/>
          </p:cNvSpPr>
          <p:nvPr>
            <p:ph type="dt" sz="quarter" idx="1"/>
          </p:nvPr>
        </p:nvSpPr>
        <p:spPr>
          <a:xfrm>
            <a:off x="3971187" y="54"/>
            <a:ext cx="3037627" cy="461963"/>
          </a:xfrm>
          <a:prstGeom prst="rect">
            <a:avLst/>
          </a:prstGeom>
        </p:spPr>
        <p:txBody>
          <a:bodyPr vert="horz" lIns="91425" tIns="45714" rIns="91425" bIns="45714" rtlCol="0"/>
          <a:lstStyle>
            <a:lvl1pPr algn="r">
              <a:defRPr sz="1200"/>
            </a:lvl1pPr>
          </a:lstStyle>
          <a:p>
            <a:fld id="{B8645F9C-B20F-4A96-83AE-77369418E75D}" type="datetimeFigureOut">
              <a:rPr lang="en-US" smtClean="0"/>
              <a:t>11/3/2023</a:t>
            </a:fld>
            <a:endParaRPr lang="en-US"/>
          </a:p>
        </p:txBody>
      </p:sp>
      <p:sp>
        <p:nvSpPr>
          <p:cNvPr id="4" name="Footer Placeholder 3"/>
          <p:cNvSpPr>
            <a:spLocks noGrp="1"/>
          </p:cNvSpPr>
          <p:nvPr>
            <p:ph type="ftr" sz="quarter" idx="2"/>
          </p:nvPr>
        </p:nvSpPr>
        <p:spPr>
          <a:xfrm>
            <a:off x="30" y="8772530"/>
            <a:ext cx="3037627" cy="461963"/>
          </a:xfrm>
          <a:prstGeom prst="rect">
            <a:avLst/>
          </a:prstGeom>
        </p:spPr>
        <p:txBody>
          <a:bodyPr vert="horz" lIns="91425" tIns="45714" rIns="91425"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1187" y="8772530"/>
            <a:ext cx="3037627" cy="461963"/>
          </a:xfrm>
          <a:prstGeom prst="rect">
            <a:avLst/>
          </a:prstGeom>
        </p:spPr>
        <p:txBody>
          <a:bodyPr vert="horz" lIns="91425" tIns="45714" rIns="91425" bIns="45714" rtlCol="0" anchor="b"/>
          <a:lstStyle>
            <a:lvl1pPr algn="r">
              <a:defRPr sz="1200"/>
            </a:lvl1pPr>
          </a:lstStyle>
          <a:p>
            <a:fld id="{8C746CD2-F6F6-4DFD-AB46-C07F44AB426C}" type="slidenum">
              <a:rPr lang="en-US" smtClean="0"/>
              <a:t>‹#›</a:t>
            </a:fld>
            <a:endParaRPr lang="en-US"/>
          </a:p>
        </p:txBody>
      </p:sp>
    </p:spTree>
    <p:extLst>
      <p:ext uri="{BB962C8B-B14F-4D97-AF65-F5344CB8AC3E}">
        <p14:creationId xmlns:p14="http://schemas.microsoft.com/office/powerpoint/2010/main" val="3491047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0" y="54"/>
            <a:ext cx="3037627" cy="461963"/>
          </a:xfrm>
          <a:prstGeom prst="rect">
            <a:avLst/>
          </a:prstGeom>
        </p:spPr>
        <p:txBody>
          <a:bodyPr vert="horz" lIns="91425" tIns="45714" rIns="91425" bIns="45714" rtlCol="0"/>
          <a:lstStyle>
            <a:lvl1pPr algn="l">
              <a:defRPr sz="1200"/>
            </a:lvl1pPr>
          </a:lstStyle>
          <a:p>
            <a:endParaRPr lang="en-US"/>
          </a:p>
        </p:txBody>
      </p:sp>
      <p:sp>
        <p:nvSpPr>
          <p:cNvPr id="3" name="Date Placeholder 2"/>
          <p:cNvSpPr>
            <a:spLocks noGrp="1"/>
          </p:cNvSpPr>
          <p:nvPr>
            <p:ph type="dt" idx="1"/>
          </p:nvPr>
        </p:nvSpPr>
        <p:spPr>
          <a:xfrm>
            <a:off x="3971187" y="54"/>
            <a:ext cx="3037627" cy="461963"/>
          </a:xfrm>
          <a:prstGeom prst="rect">
            <a:avLst/>
          </a:prstGeom>
        </p:spPr>
        <p:txBody>
          <a:bodyPr vert="horz" lIns="91425" tIns="45714" rIns="91425" bIns="45714" rtlCol="0"/>
          <a:lstStyle>
            <a:lvl1pPr algn="r">
              <a:defRPr sz="1200"/>
            </a:lvl1pPr>
          </a:lstStyle>
          <a:p>
            <a:fld id="{4F99FC20-EAA5-49D1-B2D3-4F59337401FC}" type="datetimeFigureOut">
              <a:rPr lang="en-US" smtClean="0"/>
              <a:t>11/3/2023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25" tIns="45714" rIns="91425" bIns="45714" rtlCol="0" anchor="ctr"/>
          <a:lstStyle/>
          <a:p>
            <a:endParaRPr lang="en-US"/>
          </a:p>
        </p:txBody>
      </p:sp>
      <p:sp>
        <p:nvSpPr>
          <p:cNvPr id="5" name="Notes Placeholder 4"/>
          <p:cNvSpPr>
            <a:spLocks noGrp="1"/>
          </p:cNvSpPr>
          <p:nvPr>
            <p:ph type="body" sz="quarter" idx="3"/>
          </p:nvPr>
        </p:nvSpPr>
        <p:spPr>
          <a:xfrm>
            <a:off x="701430" y="4387904"/>
            <a:ext cx="5607679" cy="4156075"/>
          </a:xfrm>
          <a:prstGeom prst="rect">
            <a:avLst/>
          </a:prstGeom>
        </p:spPr>
        <p:txBody>
          <a:bodyPr vert="horz" lIns="91425" tIns="45714" rIns="91425"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0" y="8772530"/>
            <a:ext cx="3037627" cy="461963"/>
          </a:xfrm>
          <a:prstGeom prst="rect">
            <a:avLst/>
          </a:prstGeom>
        </p:spPr>
        <p:txBody>
          <a:bodyPr vert="horz" lIns="91425" tIns="45714" rIns="91425"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971187" y="8772530"/>
            <a:ext cx="3037627" cy="461963"/>
          </a:xfrm>
          <a:prstGeom prst="rect">
            <a:avLst/>
          </a:prstGeom>
        </p:spPr>
        <p:txBody>
          <a:bodyPr vert="horz" lIns="91425" tIns="45714" rIns="91425" bIns="45714" rtlCol="0" anchor="b"/>
          <a:lstStyle>
            <a:lvl1pPr algn="r">
              <a:defRPr sz="1200"/>
            </a:lvl1pPr>
          </a:lstStyle>
          <a:p>
            <a:fld id="{FE41409E-60B8-4863-A242-CF35620DF6CD}" type="slidenum">
              <a:rPr lang="en-US" smtClean="0"/>
              <a:t>‹#›</a:t>
            </a:fld>
            <a:endParaRPr lang="en-US"/>
          </a:p>
        </p:txBody>
      </p:sp>
    </p:spTree>
    <p:extLst>
      <p:ext uri="{BB962C8B-B14F-4D97-AF65-F5344CB8AC3E}">
        <p14:creationId xmlns:p14="http://schemas.microsoft.com/office/powerpoint/2010/main" val="559733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41409E-60B8-4863-A242-CF35620DF6CD}" type="slidenum">
              <a:rPr lang="en-US" smtClean="0"/>
              <a:t>1</a:t>
            </a:fld>
            <a:endParaRPr lang="en-US"/>
          </a:p>
        </p:txBody>
      </p:sp>
    </p:spTree>
    <p:extLst>
      <p:ext uri="{BB962C8B-B14F-4D97-AF65-F5344CB8AC3E}">
        <p14:creationId xmlns:p14="http://schemas.microsoft.com/office/powerpoint/2010/main" val="1282157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41409E-60B8-4863-A242-CF35620DF6CD}" type="slidenum">
              <a:rPr lang="en-US" smtClean="0"/>
              <a:t>19</a:t>
            </a:fld>
            <a:endParaRPr lang="en-US"/>
          </a:p>
        </p:txBody>
      </p:sp>
    </p:spTree>
    <p:extLst>
      <p:ext uri="{BB962C8B-B14F-4D97-AF65-F5344CB8AC3E}">
        <p14:creationId xmlns:p14="http://schemas.microsoft.com/office/powerpoint/2010/main" val="2903905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1409E-60B8-4863-A242-CF35620DF6CD}" type="slidenum">
              <a:rPr lang="en-US" smtClean="0"/>
              <a:t>20</a:t>
            </a:fld>
            <a:endParaRPr lang="en-US"/>
          </a:p>
        </p:txBody>
      </p:sp>
    </p:spTree>
    <p:extLst>
      <p:ext uri="{BB962C8B-B14F-4D97-AF65-F5344CB8AC3E}">
        <p14:creationId xmlns:p14="http://schemas.microsoft.com/office/powerpoint/2010/main" val="847859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1409E-60B8-4863-A242-CF35620DF6CD}" type="slidenum">
              <a:rPr lang="en-US" smtClean="0"/>
              <a:t>21</a:t>
            </a:fld>
            <a:endParaRPr lang="en-US"/>
          </a:p>
        </p:txBody>
      </p:sp>
    </p:spTree>
    <p:extLst>
      <p:ext uri="{BB962C8B-B14F-4D97-AF65-F5344CB8AC3E}">
        <p14:creationId xmlns:p14="http://schemas.microsoft.com/office/powerpoint/2010/main" val="3461744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41409E-60B8-4863-A242-CF35620DF6CD}" type="slidenum">
              <a:rPr lang="en-US" smtClean="0"/>
              <a:t>22</a:t>
            </a:fld>
            <a:endParaRPr lang="en-US"/>
          </a:p>
        </p:txBody>
      </p:sp>
    </p:spTree>
    <p:extLst>
      <p:ext uri="{BB962C8B-B14F-4D97-AF65-F5344CB8AC3E}">
        <p14:creationId xmlns:p14="http://schemas.microsoft.com/office/powerpoint/2010/main" val="2587948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1409E-60B8-4863-A242-CF35620DF6CD}" type="slidenum">
              <a:rPr lang="en-US" smtClean="0"/>
              <a:t>25</a:t>
            </a:fld>
            <a:endParaRPr lang="en-US"/>
          </a:p>
        </p:txBody>
      </p:sp>
    </p:spTree>
    <p:extLst>
      <p:ext uri="{BB962C8B-B14F-4D97-AF65-F5344CB8AC3E}">
        <p14:creationId xmlns:p14="http://schemas.microsoft.com/office/powerpoint/2010/main" val="325966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7463" y="719138"/>
            <a:ext cx="4802187"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41409E-60B8-4863-A242-CF35620DF6C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765103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7463" y="719138"/>
            <a:ext cx="4802187"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41409E-60B8-4863-A242-CF35620DF6C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775789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209CD5-86C6-4820-8F49-E2182C84106E}" type="slidenum">
              <a:rPr lang="en-US" smtClean="0"/>
              <a:t>4</a:t>
            </a:fld>
            <a:endParaRPr lang="en-US"/>
          </a:p>
        </p:txBody>
      </p:sp>
    </p:spTree>
    <p:extLst>
      <p:ext uri="{BB962C8B-B14F-4D97-AF65-F5344CB8AC3E}">
        <p14:creationId xmlns:p14="http://schemas.microsoft.com/office/powerpoint/2010/main" val="1301324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1409E-60B8-4863-A242-CF35620DF6CD}" type="slidenum">
              <a:rPr lang="en-US" smtClean="0"/>
              <a:t>9</a:t>
            </a:fld>
            <a:endParaRPr lang="en-US"/>
          </a:p>
        </p:txBody>
      </p:sp>
    </p:spTree>
    <p:extLst>
      <p:ext uri="{BB962C8B-B14F-4D97-AF65-F5344CB8AC3E}">
        <p14:creationId xmlns:p14="http://schemas.microsoft.com/office/powerpoint/2010/main" val="2561908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714375"/>
            <a:ext cx="4772025" cy="35782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41409E-60B8-4863-A242-CF35620DF6CD}"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951564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1409E-60B8-4863-A242-CF35620DF6CD}" type="slidenum">
              <a:rPr lang="en-US" smtClean="0"/>
              <a:t>16</a:t>
            </a:fld>
            <a:endParaRPr lang="en-US"/>
          </a:p>
        </p:txBody>
      </p:sp>
    </p:spTree>
    <p:extLst>
      <p:ext uri="{BB962C8B-B14F-4D97-AF65-F5344CB8AC3E}">
        <p14:creationId xmlns:p14="http://schemas.microsoft.com/office/powerpoint/2010/main" val="307889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41409E-60B8-4863-A242-CF35620DF6CD}" type="slidenum">
              <a:rPr lang="en-US" smtClean="0"/>
              <a:t>17</a:t>
            </a:fld>
            <a:endParaRPr lang="en-US"/>
          </a:p>
        </p:txBody>
      </p:sp>
    </p:spTree>
    <p:extLst>
      <p:ext uri="{BB962C8B-B14F-4D97-AF65-F5344CB8AC3E}">
        <p14:creationId xmlns:p14="http://schemas.microsoft.com/office/powerpoint/2010/main" val="1228066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41409E-60B8-4863-A242-CF35620DF6CD}"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4938417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0" y="5188080"/>
            <a:ext cx="3768933" cy="1165225"/>
          </a:xfrm>
        </p:spPr>
        <p:txBody>
          <a:bodyPr anchor="t"/>
          <a:lstStyle>
            <a:lvl1pPr algn="r">
              <a:defRPr sz="4000"/>
            </a:lvl1pPr>
          </a:lstStyle>
          <a:p>
            <a:r>
              <a:rPr lang="en-US"/>
              <a:t>Click to edit title</a:t>
            </a:r>
          </a:p>
        </p:txBody>
      </p:sp>
      <p:sp>
        <p:nvSpPr>
          <p:cNvPr id="3" name="Subtitle 2"/>
          <p:cNvSpPr>
            <a:spLocks noGrp="1"/>
          </p:cNvSpPr>
          <p:nvPr>
            <p:ph type="subTitle" idx="1"/>
          </p:nvPr>
        </p:nvSpPr>
        <p:spPr>
          <a:xfrm>
            <a:off x="5228306" y="3871609"/>
            <a:ext cx="3117182" cy="1143000"/>
          </a:xfrm>
        </p:spPr>
        <p:txBody>
          <a:bodyPr>
            <a:normAutofit/>
          </a:bodyPr>
          <a:lstStyle>
            <a:lvl1pPr marL="0" indent="0" algn="r">
              <a:lnSpc>
                <a:spcPct val="110000"/>
              </a:lnSpc>
              <a:buNone/>
              <a:defRPr sz="1100" spc="110" baseline="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a:xfrm>
            <a:off x="6248400" y="7063422"/>
            <a:ext cx="2895600" cy="365125"/>
          </a:xfrm>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a:xfrm>
            <a:off x="9144000" y="381000"/>
            <a:ext cx="2133600" cy="365125"/>
          </a:xfrm>
        </p:spPr>
        <p:txBody>
          <a:bodyPr/>
          <a:lstStyle/>
          <a:p>
            <a:fld id="{37CA3BF7-183F-4230-BFF4-B02224D6F6E3}" type="slidenum">
              <a:rPr lang="en-US" smtClean="0">
                <a:solidFill>
                  <a:srgbClr val="F47D4B"/>
                </a:solidFill>
              </a:rPr>
              <a:pPr/>
              <a:t>‹#›</a:t>
            </a:fld>
            <a:endParaRPr lang="en-US">
              <a:solidFill>
                <a:srgbClr val="F47D4B"/>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9464" y="3004815"/>
            <a:ext cx="4664973" cy="618745"/>
          </a:xfrm>
          <a:prstGeom prst="rect">
            <a:avLst/>
          </a:prstGeom>
        </p:spPr>
      </p:pic>
      <p:sp>
        <p:nvSpPr>
          <p:cNvPr id="10" name="Text Placeholder 9"/>
          <p:cNvSpPr>
            <a:spLocks noGrp="1"/>
          </p:cNvSpPr>
          <p:nvPr>
            <p:ph type="body" sz="quarter" idx="13"/>
          </p:nvPr>
        </p:nvSpPr>
        <p:spPr>
          <a:xfrm>
            <a:off x="5223752" y="1731524"/>
            <a:ext cx="3117181" cy="412007"/>
          </a:xfrm>
        </p:spPr>
        <p:txBody>
          <a:bodyPr>
            <a:noAutofit/>
          </a:bodyPr>
          <a:lstStyle>
            <a:lvl1pPr marL="0" indent="0" algn="r">
              <a:buNone/>
              <a:defRPr sz="1100" spc="100" baseline="0">
                <a:solidFill>
                  <a:schemeClr val="tx2"/>
                </a:solidFill>
              </a:defRPr>
            </a:lvl1pPr>
            <a:lvl2pPr marL="122237" indent="0" algn="r">
              <a:buNone/>
              <a:defRPr sz="1100">
                <a:solidFill>
                  <a:schemeClr val="accent5"/>
                </a:solidFill>
              </a:defRPr>
            </a:lvl2pPr>
            <a:lvl3pPr marL="230187" indent="0" algn="r">
              <a:buNone/>
              <a:defRPr sz="1100">
                <a:solidFill>
                  <a:schemeClr val="accent5"/>
                </a:solidFill>
              </a:defRPr>
            </a:lvl3pPr>
            <a:lvl4pPr marL="458787" indent="0" algn="r">
              <a:buNone/>
              <a:defRPr sz="1100">
                <a:solidFill>
                  <a:schemeClr val="accent5"/>
                </a:solidFill>
              </a:defRPr>
            </a:lvl4pPr>
            <a:lvl5pPr marL="641350" indent="0" algn="r">
              <a:buNone/>
              <a:defRPr sz="1100">
                <a:solidFill>
                  <a:schemeClr val="accent5"/>
                </a:solidFill>
              </a:defRPr>
            </a:lvl5pPr>
          </a:lstStyle>
          <a:p>
            <a:pPr lvl="0"/>
            <a:r>
              <a:rPr lang="en-US"/>
              <a:t>Click to edit Master text styles</a:t>
            </a:r>
          </a:p>
        </p:txBody>
      </p:sp>
    </p:spTree>
    <p:extLst>
      <p:ext uri="{BB962C8B-B14F-4D97-AF65-F5344CB8AC3E}">
        <p14:creationId xmlns:p14="http://schemas.microsoft.com/office/powerpoint/2010/main" val="276507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35126" y="2923457"/>
            <a:ext cx="5708873" cy="1222470"/>
          </a:xfrm>
          <a:prstGeom prst="rect">
            <a:avLst/>
          </a:prstGeom>
        </p:spPr>
        <p:txBody>
          <a:bodyPr anchor="b">
            <a:normAutofit/>
          </a:bodyPr>
          <a:lstStyle>
            <a:lvl1pPr algn="ctr">
              <a:defRPr sz="3200"/>
            </a:lvl1pPr>
          </a:lstStyle>
          <a:p>
            <a:r>
              <a:rPr lang="en-US"/>
              <a:t>Equity Investor </a:t>
            </a:r>
            <a:r>
              <a:rPr lang="en-US" err="1"/>
              <a:t>Presentatio</a:t>
            </a:r>
            <a:endParaRPr lang="en-US"/>
          </a:p>
        </p:txBody>
      </p:sp>
      <p:sp>
        <p:nvSpPr>
          <p:cNvPr id="3" name="Subtitle 2"/>
          <p:cNvSpPr>
            <a:spLocks noGrp="1"/>
          </p:cNvSpPr>
          <p:nvPr>
            <p:ph type="subTitle" idx="1" hasCustomPrompt="1"/>
          </p:nvPr>
        </p:nvSpPr>
        <p:spPr>
          <a:xfrm>
            <a:off x="3435126" y="4227120"/>
            <a:ext cx="5708872" cy="767481"/>
          </a:xfrm>
          <a:prstGeom prst="rect">
            <a:avLst/>
          </a:prstGeom>
        </p:spPr>
        <p:txBody>
          <a:bodyPr>
            <a:normAutofit/>
          </a:bodyPr>
          <a:lstStyle>
            <a:lvl1pPr marL="0" indent="0" algn="ctr">
              <a:buNone/>
              <a:defRPr sz="2000" i="1"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First Quarter 2015</a:t>
            </a:r>
          </a:p>
        </p:txBody>
      </p:sp>
    </p:spTree>
    <p:extLst>
      <p:ext uri="{BB962C8B-B14F-4D97-AF65-F5344CB8AC3E}">
        <p14:creationId xmlns:p14="http://schemas.microsoft.com/office/powerpoint/2010/main" val="278600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656745" y="469170"/>
            <a:ext cx="5093684" cy="2650330"/>
          </a:xfrm>
          <a:prstGeom prst="rect">
            <a:avLst/>
          </a:prstGeom>
        </p:spPr>
        <p:txBody>
          <a:bodyPr anchor="t">
            <a:normAutofit/>
          </a:bodyPr>
          <a:lstStyle>
            <a:lvl1pPr algn="r">
              <a:defRPr sz="4400" b="1" cap="none">
                <a:solidFill>
                  <a:srgbClr val="4E6A8A"/>
                </a:solidFill>
              </a:defRPr>
            </a:lvl1pPr>
          </a:lstStyle>
          <a:p>
            <a:r>
              <a:rPr lang="en-US"/>
              <a:t>Insert Divider</a:t>
            </a:r>
            <a:br>
              <a:rPr lang="en-US"/>
            </a:br>
            <a:r>
              <a:rPr lang="en-US"/>
              <a:t>Title Here</a:t>
            </a:r>
          </a:p>
        </p:txBody>
      </p:sp>
    </p:spTree>
    <p:extLst>
      <p:ext uri="{BB962C8B-B14F-4D97-AF65-F5344CB8AC3E}">
        <p14:creationId xmlns:p14="http://schemas.microsoft.com/office/powerpoint/2010/main" val="47709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438"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p:cNvSpPr>
            <a:spLocks noGrp="1"/>
          </p:cNvSpPr>
          <p:nvPr>
            <p:ph idx="10"/>
          </p:nvPr>
        </p:nvSpPr>
        <p:spPr>
          <a:xfrm>
            <a:off x="5094269"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1048438" y="10425"/>
            <a:ext cx="7884596" cy="807812"/>
          </a:xfrm>
          <a:prstGeom prst="rect">
            <a:avLst/>
          </a:prstGeom>
        </p:spPr>
        <p:txBody>
          <a:bodyPr anchor="ctr"/>
          <a:lstStyle>
            <a:lvl1pPr>
              <a:defRPr sz="2800"/>
            </a:lvl1pPr>
          </a:lstStyle>
          <a:p>
            <a:r>
              <a:rPr lang="en-US"/>
              <a:t>Click to edit Master title style</a:t>
            </a:r>
          </a:p>
        </p:txBody>
      </p:sp>
    </p:spTree>
    <p:extLst>
      <p:ext uri="{BB962C8B-B14F-4D97-AF65-F5344CB8AC3E}">
        <p14:creationId xmlns:p14="http://schemas.microsoft.com/office/powerpoint/2010/main" val="766692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0" y="5188080"/>
            <a:ext cx="3768933" cy="1165225"/>
          </a:xfrm>
        </p:spPr>
        <p:txBody>
          <a:bodyPr anchor="t"/>
          <a:lstStyle>
            <a:lvl1pPr algn="r">
              <a:defRPr sz="4000"/>
            </a:lvl1pPr>
          </a:lstStyle>
          <a:p>
            <a:r>
              <a:rPr lang="en-US"/>
              <a:t>Click to edit title</a:t>
            </a:r>
          </a:p>
        </p:txBody>
      </p:sp>
      <p:sp>
        <p:nvSpPr>
          <p:cNvPr id="3" name="Subtitle 2"/>
          <p:cNvSpPr>
            <a:spLocks noGrp="1"/>
          </p:cNvSpPr>
          <p:nvPr>
            <p:ph type="subTitle" idx="1"/>
          </p:nvPr>
        </p:nvSpPr>
        <p:spPr>
          <a:xfrm>
            <a:off x="5228306" y="3871609"/>
            <a:ext cx="3117182" cy="1143000"/>
          </a:xfrm>
        </p:spPr>
        <p:txBody>
          <a:bodyPr>
            <a:normAutofit/>
          </a:bodyPr>
          <a:lstStyle>
            <a:lvl1pPr marL="0" indent="0" algn="r">
              <a:lnSpc>
                <a:spcPct val="110000"/>
              </a:lnSpc>
              <a:buNone/>
              <a:defRPr sz="1100" spc="110" baseline="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a:xfrm>
            <a:off x="6248400" y="7063422"/>
            <a:ext cx="2895600" cy="365125"/>
          </a:xfrm>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a:xfrm>
            <a:off x="9144000" y="381000"/>
            <a:ext cx="2133600" cy="365125"/>
          </a:xfrm>
        </p:spPr>
        <p:txBody>
          <a:bodyPr/>
          <a:lstStyle/>
          <a:p>
            <a:fld id="{37CA3BF7-183F-4230-BFF4-B02224D6F6E3}" type="slidenum">
              <a:rPr lang="en-US" smtClean="0">
                <a:solidFill>
                  <a:srgbClr val="F47D4B"/>
                </a:solidFill>
              </a:rPr>
              <a:pPr/>
              <a:t>‹#›</a:t>
            </a:fld>
            <a:endParaRPr lang="en-US">
              <a:solidFill>
                <a:srgbClr val="F47D4B"/>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9464" y="3004815"/>
            <a:ext cx="4664973" cy="618745"/>
          </a:xfrm>
          <a:prstGeom prst="rect">
            <a:avLst/>
          </a:prstGeom>
        </p:spPr>
      </p:pic>
      <p:sp>
        <p:nvSpPr>
          <p:cNvPr id="10" name="Text Placeholder 9"/>
          <p:cNvSpPr>
            <a:spLocks noGrp="1"/>
          </p:cNvSpPr>
          <p:nvPr>
            <p:ph type="body" sz="quarter" idx="13"/>
          </p:nvPr>
        </p:nvSpPr>
        <p:spPr>
          <a:xfrm>
            <a:off x="5223752" y="1731524"/>
            <a:ext cx="3117181" cy="412007"/>
          </a:xfrm>
        </p:spPr>
        <p:txBody>
          <a:bodyPr>
            <a:noAutofit/>
          </a:bodyPr>
          <a:lstStyle>
            <a:lvl1pPr marL="0" indent="0" algn="r">
              <a:buNone/>
              <a:defRPr sz="1100" spc="100" baseline="0">
                <a:solidFill>
                  <a:schemeClr val="tx2"/>
                </a:solidFill>
              </a:defRPr>
            </a:lvl1pPr>
            <a:lvl2pPr marL="122237" indent="0" algn="r">
              <a:buNone/>
              <a:defRPr sz="1100">
                <a:solidFill>
                  <a:schemeClr val="accent5"/>
                </a:solidFill>
              </a:defRPr>
            </a:lvl2pPr>
            <a:lvl3pPr marL="230187" indent="0" algn="r">
              <a:buNone/>
              <a:defRPr sz="1100">
                <a:solidFill>
                  <a:schemeClr val="accent5"/>
                </a:solidFill>
              </a:defRPr>
            </a:lvl3pPr>
            <a:lvl4pPr marL="458787" indent="0" algn="r">
              <a:buNone/>
              <a:defRPr sz="1100">
                <a:solidFill>
                  <a:schemeClr val="accent5"/>
                </a:solidFill>
              </a:defRPr>
            </a:lvl4pPr>
            <a:lvl5pPr marL="641350" indent="0" algn="r">
              <a:buNone/>
              <a:defRPr sz="1100">
                <a:solidFill>
                  <a:schemeClr val="accent5"/>
                </a:solidFill>
              </a:defRPr>
            </a:lvl5pPr>
          </a:lstStyle>
          <a:p>
            <a:pPr lvl="0"/>
            <a:r>
              <a:rPr lang="en-US"/>
              <a:t>Click to edit Master text styles</a:t>
            </a:r>
          </a:p>
        </p:txBody>
      </p:sp>
    </p:spTree>
    <p:extLst>
      <p:ext uri="{BB962C8B-B14F-4D97-AF65-F5344CB8AC3E}">
        <p14:creationId xmlns:p14="http://schemas.microsoft.com/office/powerpoint/2010/main" val="2303910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549094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Full Widt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35138"/>
            <a:ext cx="8229599" cy="3848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914208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sp>
        <p:nvSpPr>
          <p:cNvPr id="2" name="Title 1"/>
          <p:cNvSpPr>
            <a:spLocks noGrp="1"/>
          </p:cNvSpPr>
          <p:nvPr>
            <p:ph type="title" hasCustomPrompt="1"/>
          </p:nvPr>
        </p:nvSpPr>
        <p:spPr>
          <a:xfrm>
            <a:off x="3352800" y="538163"/>
            <a:ext cx="5318760" cy="1281112"/>
          </a:xfrm>
        </p:spPr>
        <p:txBody>
          <a:bodyPr anchor="t">
            <a:normAutofit/>
          </a:bodyPr>
          <a:lstStyle>
            <a:lvl1pPr algn="r">
              <a:defRPr sz="4600" b="1" cap="none" baseline="0">
                <a:solidFill>
                  <a:srgbClr val="4E6A8A"/>
                </a:solidFill>
              </a:defRPr>
            </a:lvl1pPr>
          </a:lstStyle>
          <a:p>
            <a:r>
              <a:rPr lang="en-US"/>
              <a:t>Click to edit title style</a:t>
            </a:r>
          </a:p>
        </p:txBody>
      </p:sp>
      <p:sp>
        <p:nvSpPr>
          <p:cNvPr id="3" name="Text Placeholder 2"/>
          <p:cNvSpPr>
            <a:spLocks noGrp="1"/>
          </p:cNvSpPr>
          <p:nvPr>
            <p:ph type="body" idx="1"/>
          </p:nvPr>
        </p:nvSpPr>
        <p:spPr>
          <a:xfrm>
            <a:off x="3352799" y="1819275"/>
            <a:ext cx="5338011" cy="497205"/>
          </a:xfrm>
        </p:spPr>
        <p:txBody>
          <a:bodyPr anchor="t"/>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a:xfrm>
            <a:off x="6763980" y="-257634"/>
            <a:ext cx="2810751" cy="252412"/>
          </a:xfrm>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a:xfrm>
            <a:off x="9229408" y="33874"/>
            <a:ext cx="326072" cy="242570"/>
          </a:xfrm>
        </p:spPr>
        <p:txBody>
          <a:bodyPr/>
          <a:lstStyle/>
          <a:p>
            <a:fld id="{37CA3BF7-183F-4230-BFF4-B02224D6F6E3}" type="slidenum">
              <a:rPr lang="en-US" smtClean="0">
                <a:solidFill>
                  <a:srgbClr val="F47D4B"/>
                </a:solidFill>
              </a:rPr>
              <a:pPr/>
              <a:t>‹#›</a:t>
            </a:fld>
            <a:endParaRPr lang="en-US">
              <a:solidFill>
                <a:srgbClr val="F47D4B"/>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6328" y="6370722"/>
            <a:ext cx="1554483" cy="182880"/>
          </a:xfrm>
          <a:prstGeom prst="rect">
            <a:avLst/>
          </a:prstGeom>
        </p:spPr>
      </p:pic>
    </p:spTree>
    <p:extLst>
      <p:ext uri="{BB962C8B-B14F-4D97-AF65-F5344CB8AC3E}">
        <p14:creationId xmlns:p14="http://schemas.microsoft.com/office/powerpoint/2010/main" val="337021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ForwardLookingStatem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208"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6" name="Footer Placeholder 5"/>
          <p:cNvSpPr>
            <a:spLocks noGrp="1"/>
          </p:cNvSpPr>
          <p:nvPr>
            <p:ph type="ftr" sz="quarter" idx="11"/>
          </p:nvPr>
        </p:nvSpPr>
        <p:spPr/>
        <p:txBody>
          <a:bodyPr/>
          <a:lstStyle/>
          <a:p>
            <a:r>
              <a:rPr lang="en-US">
                <a:solidFill>
                  <a:srgbClr val="F47D4B"/>
                </a:solidFill>
              </a:rPr>
              <a:t>Equity Investor Presentation 2015</a:t>
            </a:r>
          </a:p>
        </p:txBody>
      </p:sp>
      <p:sp>
        <p:nvSpPr>
          <p:cNvPr id="7" name="Slide Number Placeholder 6"/>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962047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8799" y="1735138"/>
            <a:ext cx="5227321" cy="3848100"/>
          </a:xfrm>
        </p:spPr>
        <p:txBody>
          <a:bodyPr/>
          <a:lstStyle>
            <a:lvl1pPr marL="0" indent="0">
              <a:spcBef>
                <a:spcPts val="1600"/>
              </a:spcBef>
              <a:buNone/>
              <a:tabLst>
                <a:tab pos="457200" algn="l"/>
              </a:tabLst>
              <a:defRPr/>
            </a:lvl1pPr>
            <a:lvl2pPr marL="122237" indent="0">
              <a:buNone/>
              <a:defRPr/>
            </a:lvl2pPr>
            <a:lvl3pPr marL="230187" indent="0">
              <a:buNone/>
              <a:defRPr/>
            </a:lvl3pPr>
            <a:lvl4pPr marL="458787" indent="0">
              <a:buNone/>
              <a:defRPr/>
            </a:lvl4pPr>
            <a:lvl5pPr marL="64135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4178434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06537"/>
            <a:ext cx="3959352" cy="639763"/>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1459" y="1506538"/>
            <a:ext cx="3959352" cy="639762"/>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1459"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8" name="Footer Placeholder 7"/>
          <p:cNvSpPr>
            <a:spLocks noGrp="1"/>
          </p:cNvSpPr>
          <p:nvPr>
            <p:ph type="ftr" sz="quarter" idx="11"/>
          </p:nvPr>
        </p:nvSpPr>
        <p:spPr/>
        <p:txBody>
          <a:bodyPr/>
          <a:lstStyle/>
          <a:p>
            <a:r>
              <a:rPr lang="en-US">
                <a:solidFill>
                  <a:srgbClr val="F47D4B"/>
                </a:solidFill>
              </a:rPr>
              <a:t>Equity Investor Presentation 2015</a:t>
            </a:r>
          </a:p>
        </p:txBody>
      </p:sp>
      <p:sp>
        <p:nvSpPr>
          <p:cNvPr id="9" name="Slide Number Placeholder 8"/>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9146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838245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4" name="Footer Placeholder 3"/>
          <p:cNvSpPr>
            <a:spLocks noGrp="1"/>
          </p:cNvSpPr>
          <p:nvPr>
            <p:ph type="ftr" sz="quarter" idx="11"/>
          </p:nvPr>
        </p:nvSpPr>
        <p:spPr/>
        <p:txBody>
          <a:bodyPr/>
          <a:lstStyle/>
          <a:p>
            <a:r>
              <a:rPr lang="en-US">
                <a:solidFill>
                  <a:srgbClr val="F47D4B"/>
                </a:solidFill>
              </a:rPr>
              <a:t>Equity Investor Presentation 2015</a:t>
            </a:r>
          </a:p>
        </p:txBody>
      </p:sp>
      <p:sp>
        <p:nvSpPr>
          <p:cNvPr id="5" name="Slide Number Placeholder 4"/>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992261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3" name="Footer Placeholder 2"/>
          <p:cNvSpPr>
            <a:spLocks noGrp="1"/>
          </p:cNvSpPr>
          <p:nvPr>
            <p:ph type="ftr" sz="quarter" idx="11"/>
          </p:nvPr>
        </p:nvSpPr>
        <p:spPr/>
        <p:txBody>
          <a:bodyPr/>
          <a:lstStyle/>
          <a:p>
            <a:r>
              <a:rPr lang="en-US">
                <a:solidFill>
                  <a:srgbClr val="F47D4B"/>
                </a:solidFill>
              </a:rPr>
              <a:t>Equity Investor Presentation 2015</a:t>
            </a:r>
          </a:p>
        </p:txBody>
      </p:sp>
      <p:sp>
        <p:nvSpPr>
          <p:cNvPr id="4" name="Slide Number Placeholder 3"/>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3066177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35126" y="2923457"/>
            <a:ext cx="5708873" cy="1222470"/>
          </a:xfrm>
          <a:prstGeom prst="rect">
            <a:avLst/>
          </a:prstGeom>
        </p:spPr>
        <p:txBody>
          <a:bodyPr anchor="b">
            <a:normAutofit/>
          </a:bodyPr>
          <a:lstStyle>
            <a:lvl1pPr algn="ctr">
              <a:defRPr sz="3200"/>
            </a:lvl1pPr>
          </a:lstStyle>
          <a:p>
            <a:r>
              <a:rPr lang="en-US"/>
              <a:t>Equity Investor </a:t>
            </a:r>
            <a:r>
              <a:rPr lang="en-US" err="1"/>
              <a:t>Presentatio</a:t>
            </a:r>
            <a:endParaRPr lang="en-US"/>
          </a:p>
        </p:txBody>
      </p:sp>
      <p:sp>
        <p:nvSpPr>
          <p:cNvPr id="3" name="Subtitle 2"/>
          <p:cNvSpPr>
            <a:spLocks noGrp="1"/>
          </p:cNvSpPr>
          <p:nvPr>
            <p:ph type="subTitle" idx="1" hasCustomPrompt="1"/>
          </p:nvPr>
        </p:nvSpPr>
        <p:spPr>
          <a:xfrm>
            <a:off x="3435126" y="4227120"/>
            <a:ext cx="5708872" cy="767481"/>
          </a:xfrm>
          <a:prstGeom prst="rect">
            <a:avLst/>
          </a:prstGeom>
        </p:spPr>
        <p:txBody>
          <a:bodyPr>
            <a:normAutofit/>
          </a:bodyPr>
          <a:lstStyle>
            <a:lvl1pPr marL="0" indent="0" algn="ctr">
              <a:buNone/>
              <a:defRPr sz="2000" i="1"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First Quarter 2015</a:t>
            </a:r>
          </a:p>
        </p:txBody>
      </p:sp>
    </p:spTree>
    <p:extLst>
      <p:ext uri="{BB962C8B-B14F-4D97-AF65-F5344CB8AC3E}">
        <p14:creationId xmlns:p14="http://schemas.microsoft.com/office/powerpoint/2010/main" val="2841873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656745" y="469170"/>
            <a:ext cx="5093684" cy="2650330"/>
          </a:xfrm>
          <a:prstGeom prst="rect">
            <a:avLst/>
          </a:prstGeom>
        </p:spPr>
        <p:txBody>
          <a:bodyPr anchor="t">
            <a:normAutofit/>
          </a:bodyPr>
          <a:lstStyle>
            <a:lvl1pPr algn="r">
              <a:defRPr sz="4400" b="1" cap="none">
                <a:solidFill>
                  <a:srgbClr val="4E6A8A"/>
                </a:solidFill>
              </a:defRPr>
            </a:lvl1pPr>
          </a:lstStyle>
          <a:p>
            <a:r>
              <a:rPr lang="en-US"/>
              <a:t>Insert Divider</a:t>
            </a:r>
            <a:br>
              <a:rPr lang="en-US"/>
            </a:br>
            <a:r>
              <a:rPr lang="en-US"/>
              <a:t>Title Here</a:t>
            </a:r>
          </a:p>
        </p:txBody>
      </p:sp>
    </p:spTree>
    <p:extLst>
      <p:ext uri="{BB962C8B-B14F-4D97-AF65-F5344CB8AC3E}">
        <p14:creationId xmlns:p14="http://schemas.microsoft.com/office/powerpoint/2010/main" val="245347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438"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p:cNvSpPr>
            <a:spLocks noGrp="1"/>
          </p:cNvSpPr>
          <p:nvPr>
            <p:ph idx="10"/>
          </p:nvPr>
        </p:nvSpPr>
        <p:spPr>
          <a:xfrm>
            <a:off x="5094269"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1048438" y="10425"/>
            <a:ext cx="7884596" cy="807812"/>
          </a:xfrm>
          <a:prstGeom prst="rect">
            <a:avLst/>
          </a:prstGeom>
        </p:spPr>
        <p:txBody>
          <a:bodyPr anchor="ctr"/>
          <a:lstStyle>
            <a:lvl1pPr>
              <a:defRPr sz="2800"/>
            </a:lvl1pPr>
          </a:lstStyle>
          <a:p>
            <a:r>
              <a:rPr lang="en-US"/>
              <a:t>Click to edit Master title style</a:t>
            </a:r>
          </a:p>
        </p:txBody>
      </p:sp>
    </p:spTree>
    <p:extLst>
      <p:ext uri="{BB962C8B-B14F-4D97-AF65-F5344CB8AC3E}">
        <p14:creationId xmlns:p14="http://schemas.microsoft.com/office/powerpoint/2010/main" val="8592323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0" y="5188080"/>
            <a:ext cx="3768933" cy="1165225"/>
          </a:xfrm>
        </p:spPr>
        <p:txBody>
          <a:bodyPr anchor="t"/>
          <a:lstStyle>
            <a:lvl1pPr algn="r">
              <a:defRPr sz="4000"/>
            </a:lvl1pPr>
          </a:lstStyle>
          <a:p>
            <a:r>
              <a:rPr lang="en-US"/>
              <a:t>Click to edit title</a:t>
            </a:r>
          </a:p>
        </p:txBody>
      </p:sp>
      <p:sp>
        <p:nvSpPr>
          <p:cNvPr id="3" name="Subtitle 2"/>
          <p:cNvSpPr>
            <a:spLocks noGrp="1"/>
          </p:cNvSpPr>
          <p:nvPr>
            <p:ph type="subTitle" idx="1"/>
          </p:nvPr>
        </p:nvSpPr>
        <p:spPr>
          <a:xfrm>
            <a:off x="5228306" y="3871609"/>
            <a:ext cx="3117182" cy="1143000"/>
          </a:xfrm>
        </p:spPr>
        <p:txBody>
          <a:bodyPr>
            <a:normAutofit/>
          </a:bodyPr>
          <a:lstStyle>
            <a:lvl1pPr marL="0" indent="0" algn="r">
              <a:lnSpc>
                <a:spcPct val="110000"/>
              </a:lnSpc>
              <a:buNone/>
              <a:defRPr sz="1100" spc="110" baseline="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a:xfrm>
            <a:off x="6248400" y="7063422"/>
            <a:ext cx="2895600" cy="365125"/>
          </a:xfrm>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a:xfrm>
            <a:off x="9144000" y="381000"/>
            <a:ext cx="2133600" cy="365125"/>
          </a:xfrm>
        </p:spPr>
        <p:txBody>
          <a:bodyPr/>
          <a:lstStyle/>
          <a:p>
            <a:fld id="{37CA3BF7-183F-4230-BFF4-B02224D6F6E3}" type="slidenum">
              <a:rPr lang="en-US" smtClean="0">
                <a:solidFill>
                  <a:srgbClr val="F47D4B"/>
                </a:solidFill>
              </a:rPr>
              <a:pPr/>
              <a:t>‹#›</a:t>
            </a:fld>
            <a:endParaRPr lang="en-US">
              <a:solidFill>
                <a:srgbClr val="F47D4B"/>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9464" y="3004815"/>
            <a:ext cx="4664973" cy="618745"/>
          </a:xfrm>
          <a:prstGeom prst="rect">
            <a:avLst/>
          </a:prstGeom>
        </p:spPr>
      </p:pic>
      <p:sp>
        <p:nvSpPr>
          <p:cNvPr id="10" name="Text Placeholder 9"/>
          <p:cNvSpPr>
            <a:spLocks noGrp="1"/>
          </p:cNvSpPr>
          <p:nvPr>
            <p:ph type="body" sz="quarter" idx="13"/>
          </p:nvPr>
        </p:nvSpPr>
        <p:spPr>
          <a:xfrm>
            <a:off x="5223752" y="1731524"/>
            <a:ext cx="3117181" cy="412007"/>
          </a:xfrm>
        </p:spPr>
        <p:txBody>
          <a:bodyPr>
            <a:noAutofit/>
          </a:bodyPr>
          <a:lstStyle>
            <a:lvl1pPr marL="0" indent="0" algn="r">
              <a:buNone/>
              <a:defRPr sz="1100" spc="100" baseline="0">
                <a:solidFill>
                  <a:schemeClr val="tx2"/>
                </a:solidFill>
              </a:defRPr>
            </a:lvl1pPr>
            <a:lvl2pPr marL="122237" indent="0" algn="r">
              <a:buNone/>
              <a:defRPr sz="1100">
                <a:solidFill>
                  <a:schemeClr val="accent5"/>
                </a:solidFill>
              </a:defRPr>
            </a:lvl2pPr>
            <a:lvl3pPr marL="230187" indent="0" algn="r">
              <a:buNone/>
              <a:defRPr sz="1100">
                <a:solidFill>
                  <a:schemeClr val="accent5"/>
                </a:solidFill>
              </a:defRPr>
            </a:lvl3pPr>
            <a:lvl4pPr marL="458787" indent="0" algn="r">
              <a:buNone/>
              <a:defRPr sz="1100">
                <a:solidFill>
                  <a:schemeClr val="accent5"/>
                </a:solidFill>
              </a:defRPr>
            </a:lvl4pPr>
            <a:lvl5pPr marL="641350" indent="0" algn="r">
              <a:buNone/>
              <a:defRPr sz="1100">
                <a:solidFill>
                  <a:schemeClr val="accent5"/>
                </a:solidFill>
              </a:defRPr>
            </a:lvl5pPr>
          </a:lstStyle>
          <a:p>
            <a:pPr lvl="0"/>
            <a:r>
              <a:rPr lang="en-US"/>
              <a:t>Click to edit Master text styles</a:t>
            </a:r>
          </a:p>
        </p:txBody>
      </p:sp>
    </p:spTree>
    <p:extLst>
      <p:ext uri="{BB962C8B-B14F-4D97-AF65-F5344CB8AC3E}">
        <p14:creationId xmlns:p14="http://schemas.microsoft.com/office/powerpoint/2010/main" val="8614647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39982879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Full Widt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35138"/>
            <a:ext cx="8229599" cy="3848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5270408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sp>
        <p:nvSpPr>
          <p:cNvPr id="2" name="Title 1"/>
          <p:cNvSpPr>
            <a:spLocks noGrp="1"/>
          </p:cNvSpPr>
          <p:nvPr>
            <p:ph type="title" hasCustomPrompt="1"/>
          </p:nvPr>
        </p:nvSpPr>
        <p:spPr>
          <a:xfrm>
            <a:off x="3352800" y="538163"/>
            <a:ext cx="5318760" cy="1281112"/>
          </a:xfrm>
        </p:spPr>
        <p:txBody>
          <a:bodyPr anchor="t">
            <a:normAutofit/>
          </a:bodyPr>
          <a:lstStyle>
            <a:lvl1pPr algn="r">
              <a:defRPr sz="4600" b="1" cap="none" baseline="0">
                <a:solidFill>
                  <a:srgbClr val="4E6A8A"/>
                </a:solidFill>
              </a:defRPr>
            </a:lvl1pPr>
          </a:lstStyle>
          <a:p>
            <a:r>
              <a:rPr lang="en-US"/>
              <a:t>Click to edit title style</a:t>
            </a:r>
          </a:p>
        </p:txBody>
      </p:sp>
      <p:sp>
        <p:nvSpPr>
          <p:cNvPr id="3" name="Text Placeholder 2"/>
          <p:cNvSpPr>
            <a:spLocks noGrp="1"/>
          </p:cNvSpPr>
          <p:nvPr>
            <p:ph type="body" idx="1"/>
          </p:nvPr>
        </p:nvSpPr>
        <p:spPr>
          <a:xfrm>
            <a:off x="3352799" y="1819275"/>
            <a:ext cx="5338011" cy="497205"/>
          </a:xfrm>
        </p:spPr>
        <p:txBody>
          <a:bodyPr anchor="t"/>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a:xfrm>
            <a:off x="6763980" y="-257634"/>
            <a:ext cx="2810751" cy="252412"/>
          </a:xfrm>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a:xfrm>
            <a:off x="9229408" y="33874"/>
            <a:ext cx="326072" cy="242570"/>
          </a:xfrm>
        </p:spPr>
        <p:txBody>
          <a:bodyPr/>
          <a:lstStyle/>
          <a:p>
            <a:fld id="{37CA3BF7-183F-4230-BFF4-B02224D6F6E3}" type="slidenum">
              <a:rPr lang="en-US" smtClean="0">
                <a:solidFill>
                  <a:srgbClr val="F47D4B"/>
                </a:solidFill>
              </a:rPr>
              <a:pPr/>
              <a:t>‹#›</a:t>
            </a:fld>
            <a:endParaRPr lang="en-US">
              <a:solidFill>
                <a:srgbClr val="F47D4B"/>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6328" y="6370722"/>
            <a:ext cx="1554483" cy="182880"/>
          </a:xfrm>
          <a:prstGeom prst="rect">
            <a:avLst/>
          </a:prstGeom>
        </p:spPr>
      </p:pic>
    </p:spTree>
    <p:extLst>
      <p:ext uri="{BB962C8B-B14F-4D97-AF65-F5344CB8AC3E}">
        <p14:creationId xmlns:p14="http://schemas.microsoft.com/office/powerpoint/2010/main" val="9513416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ForwardLookingStatem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208"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6" name="Footer Placeholder 5"/>
          <p:cNvSpPr>
            <a:spLocks noGrp="1"/>
          </p:cNvSpPr>
          <p:nvPr>
            <p:ph type="ftr" sz="quarter" idx="11"/>
          </p:nvPr>
        </p:nvSpPr>
        <p:spPr/>
        <p:txBody>
          <a:bodyPr/>
          <a:lstStyle/>
          <a:p>
            <a:r>
              <a:rPr lang="en-US">
                <a:solidFill>
                  <a:srgbClr val="F47D4B"/>
                </a:solidFill>
              </a:rPr>
              <a:t>Equity Investor Presentation 2015</a:t>
            </a:r>
          </a:p>
        </p:txBody>
      </p:sp>
      <p:sp>
        <p:nvSpPr>
          <p:cNvPr id="7" name="Slide Number Placeholder 6"/>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196505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Full Widt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35138"/>
            <a:ext cx="8229599" cy="3848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9046903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8799" y="1735138"/>
            <a:ext cx="5227321" cy="3848100"/>
          </a:xfrm>
        </p:spPr>
        <p:txBody>
          <a:bodyPr/>
          <a:lstStyle>
            <a:lvl1pPr marL="0" indent="0">
              <a:spcBef>
                <a:spcPts val="1600"/>
              </a:spcBef>
              <a:buNone/>
              <a:tabLst>
                <a:tab pos="457200" algn="l"/>
              </a:tabLst>
              <a:defRPr/>
            </a:lvl1pPr>
            <a:lvl2pPr marL="122237" indent="0">
              <a:buNone/>
              <a:defRPr/>
            </a:lvl2pPr>
            <a:lvl3pPr marL="230187" indent="0">
              <a:buNone/>
              <a:defRPr/>
            </a:lvl3pPr>
            <a:lvl4pPr marL="458787" indent="0">
              <a:buNone/>
              <a:defRPr/>
            </a:lvl4pPr>
            <a:lvl5pPr marL="64135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11971843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06537"/>
            <a:ext cx="3959352" cy="639763"/>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1459" y="1506538"/>
            <a:ext cx="3959352" cy="639762"/>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1459"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8" name="Footer Placeholder 7"/>
          <p:cNvSpPr>
            <a:spLocks noGrp="1"/>
          </p:cNvSpPr>
          <p:nvPr>
            <p:ph type="ftr" sz="quarter" idx="11"/>
          </p:nvPr>
        </p:nvSpPr>
        <p:spPr/>
        <p:txBody>
          <a:bodyPr/>
          <a:lstStyle/>
          <a:p>
            <a:r>
              <a:rPr lang="en-US">
                <a:solidFill>
                  <a:srgbClr val="F47D4B"/>
                </a:solidFill>
              </a:rPr>
              <a:t>Equity Investor Presentation 2015</a:t>
            </a:r>
          </a:p>
        </p:txBody>
      </p:sp>
      <p:sp>
        <p:nvSpPr>
          <p:cNvPr id="9" name="Slide Number Placeholder 8"/>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37803824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4" name="Footer Placeholder 3"/>
          <p:cNvSpPr>
            <a:spLocks noGrp="1"/>
          </p:cNvSpPr>
          <p:nvPr>
            <p:ph type="ftr" sz="quarter" idx="11"/>
          </p:nvPr>
        </p:nvSpPr>
        <p:spPr/>
        <p:txBody>
          <a:bodyPr/>
          <a:lstStyle/>
          <a:p>
            <a:r>
              <a:rPr lang="en-US">
                <a:solidFill>
                  <a:srgbClr val="F47D4B"/>
                </a:solidFill>
              </a:rPr>
              <a:t>Equity Investor Presentation 2015</a:t>
            </a:r>
          </a:p>
        </p:txBody>
      </p:sp>
      <p:sp>
        <p:nvSpPr>
          <p:cNvPr id="5" name="Slide Number Placeholder 4"/>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40371285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3" name="Footer Placeholder 2"/>
          <p:cNvSpPr>
            <a:spLocks noGrp="1"/>
          </p:cNvSpPr>
          <p:nvPr>
            <p:ph type="ftr" sz="quarter" idx="11"/>
          </p:nvPr>
        </p:nvSpPr>
        <p:spPr/>
        <p:txBody>
          <a:bodyPr/>
          <a:lstStyle/>
          <a:p>
            <a:r>
              <a:rPr lang="en-US">
                <a:solidFill>
                  <a:srgbClr val="F47D4B"/>
                </a:solidFill>
              </a:rPr>
              <a:t>Equity Investor Presentation 2015</a:t>
            </a:r>
          </a:p>
        </p:txBody>
      </p:sp>
      <p:sp>
        <p:nvSpPr>
          <p:cNvPr id="4" name="Slide Number Placeholder 3"/>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3206495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35126" y="2923457"/>
            <a:ext cx="5708873" cy="1222470"/>
          </a:xfrm>
          <a:prstGeom prst="rect">
            <a:avLst/>
          </a:prstGeom>
        </p:spPr>
        <p:txBody>
          <a:bodyPr anchor="b">
            <a:normAutofit/>
          </a:bodyPr>
          <a:lstStyle>
            <a:lvl1pPr algn="ctr">
              <a:defRPr sz="3200"/>
            </a:lvl1pPr>
          </a:lstStyle>
          <a:p>
            <a:r>
              <a:rPr lang="en-US"/>
              <a:t>Equity Investor </a:t>
            </a:r>
            <a:r>
              <a:rPr lang="en-US" err="1"/>
              <a:t>Presentatio</a:t>
            </a:r>
            <a:endParaRPr lang="en-US"/>
          </a:p>
        </p:txBody>
      </p:sp>
      <p:sp>
        <p:nvSpPr>
          <p:cNvPr id="3" name="Subtitle 2"/>
          <p:cNvSpPr>
            <a:spLocks noGrp="1"/>
          </p:cNvSpPr>
          <p:nvPr>
            <p:ph type="subTitle" idx="1" hasCustomPrompt="1"/>
          </p:nvPr>
        </p:nvSpPr>
        <p:spPr>
          <a:xfrm>
            <a:off x="3435126" y="4227120"/>
            <a:ext cx="5708872" cy="767481"/>
          </a:xfrm>
          <a:prstGeom prst="rect">
            <a:avLst/>
          </a:prstGeom>
        </p:spPr>
        <p:txBody>
          <a:bodyPr>
            <a:normAutofit/>
          </a:bodyPr>
          <a:lstStyle>
            <a:lvl1pPr marL="0" indent="0" algn="ctr">
              <a:buNone/>
              <a:defRPr sz="2000" i="1"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First Quarter 2015</a:t>
            </a:r>
          </a:p>
        </p:txBody>
      </p:sp>
    </p:spTree>
    <p:extLst>
      <p:ext uri="{BB962C8B-B14F-4D97-AF65-F5344CB8AC3E}">
        <p14:creationId xmlns:p14="http://schemas.microsoft.com/office/powerpoint/2010/main" val="8964635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656745" y="469170"/>
            <a:ext cx="5093684" cy="2650330"/>
          </a:xfrm>
          <a:prstGeom prst="rect">
            <a:avLst/>
          </a:prstGeom>
        </p:spPr>
        <p:txBody>
          <a:bodyPr anchor="t">
            <a:normAutofit/>
          </a:bodyPr>
          <a:lstStyle>
            <a:lvl1pPr algn="r">
              <a:defRPr sz="4400" b="1" cap="none">
                <a:solidFill>
                  <a:srgbClr val="4E6A8A"/>
                </a:solidFill>
              </a:defRPr>
            </a:lvl1pPr>
          </a:lstStyle>
          <a:p>
            <a:r>
              <a:rPr lang="en-US"/>
              <a:t>Insert Divider</a:t>
            </a:r>
            <a:br>
              <a:rPr lang="en-US"/>
            </a:br>
            <a:r>
              <a:rPr lang="en-US"/>
              <a:t>Title Here</a:t>
            </a:r>
          </a:p>
        </p:txBody>
      </p:sp>
    </p:spTree>
    <p:extLst>
      <p:ext uri="{BB962C8B-B14F-4D97-AF65-F5344CB8AC3E}">
        <p14:creationId xmlns:p14="http://schemas.microsoft.com/office/powerpoint/2010/main" val="429343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438"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p:cNvSpPr>
            <a:spLocks noGrp="1"/>
          </p:cNvSpPr>
          <p:nvPr>
            <p:ph idx="10"/>
          </p:nvPr>
        </p:nvSpPr>
        <p:spPr>
          <a:xfrm>
            <a:off x="5094269"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1048438" y="10425"/>
            <a:ext cx="7884596" cy="807812"/>
          </a:xfrm>
          <a:prstGeom prst="rect">
            <a:avLst/>
          </a:prstGeom>
        </p:spPr>
        <p:txBody>
          <a:bodyPr anchor="ctr"/>
          <a:lstStyle>
            <a:lvl1pPr>
              <a:defRPr sz="2800"/>
            </a:lvl1pPr>
          </a:lstStyle>
          <a:p>
            <a:r>
              <a:rPr lang="en-US"/>
              <a:t>Click to edit Master title style</a:t>
            </a:r>
          </a:p>
        </p:txBody>
      </p:sp>
    </p:spTree>
    <p:extLst>
      <p:ext uri="{BB962C8B-B14F-4D97-AF65-F5344CB8AC3E}">
        <p14:creationId xmlns:p14="http://schemas.microsoft.com/office/powerpoint/2010/main" val="36049790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0" y="5188080"/>
            <a:ext cx="3768933" cy="1165225"/>
          </a:xfrm>
        </p:spPr>
        <p:txBody>
          <a:bodyPr anchor="t"/>
          <a:lstStyle>
            <a:lvl1pPr algn="r">
              <a:defRPr sz="4000"/>
            </a:lvl1pPr>
          </a:lstStyle>
          <a:p>
            <a:r>
              <a:rPr lang="en-US"/>
              <a:t>Click to edit title</a:t>
            </a:r>
          </a:p>
        </p:txBody>
      </p:sp>
      <p:sp>
        <p:nvSpPr>
          <p:cNvPr id="3" name="Subtitle 2"/>
          <p:cNvSpPr>
            <a:spLocks noGrp="1"/>
          </p:cNvSpPr>
          <p:nvPr>
            <p:ph type="subTitle" idx="1"/>
          </p:nvPr>
        </p:nvSpPr>
        <p:spPr>
          <a:xfrm>
            <a:off x="5228306" y="3871609"/>
            <a:ext cx="3117182" cy="1143000"/>
          </a:xfrm>
        </p:spPr>
        <p:txBody>
          <a:bodyPr>
            <a:normAutofit/>
          </a:bodyPr>
          <a:lstStyle>
            <a:lvl1pPr marL="0" indent="0" algn="r">
              <a:lnSpc>
                <a:spcPct val="110000"/>
              </a:lnSpc>
              <a:buNone/>
              <a:defRPr sz="1100" spc="110" baseline="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a:xfrm>
            <a:off x="6248400" y="7063422"/>
            <a:ext cx="2895600" cy="365125"/>
          </a:xfrm>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a:xfrm>
            <a:off x="9144000" y="381000"/>
            <a:ext cx="2133600" cy="365125"/>
          </a:xfrm>
        </p:spPr>
        <p:txBody>
          <a:bodyPr/>
          <a:lstStyle/>
          <a:p>
            <a:fld id="{37CA3BF7-183F-4230-BFF4-B02224D6F6E3}" type="slidenum">
              <a:rPr lang="en-US" smtClean="0">
                <a:solidFill>
                  <a:srgbClr val="F47D4B"/>
                </a:solidFill>
              </a:rPr>
              <a:pPr/>
              <a:t>‹#›</a:t>
            </a:fld>
            <a:endParaRPr lang="en-US">
              <a:solidFill>
                <a:srgbClr val="F47D4B"/>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9464" y="3004815"/>
            <a:ext cx="4664973" cy="618745"/>
          </a:xfrm>
          <a:prstGeom prst="rect">
            <a:avLst/>
          </a:prstGeom>
        </p:spPr>
      </p:pic>
      <p:sp>
        <p:nvSpPr>
          <p:cNvPr id="10" name="Text Placeholder 9"/>
          <p:cNvSpPr>
            <a:spLocks noGrp="1"/>
          </p:cNvSpPr>
          <p:nvPr>
            <p:ph type="body" sz="quarter" idx="13"/>
          </p:nvPr>
        </p:nvSpPr>
        <p:spPr>
          <a:xfrm>
            <a:off x="5223752" y="1731524"/>
            <a:ext cx="3117181" cy="412007"/>
          </a:xfrm>
        </p:spPr>
        <p:txBody>
          <a:bodyPr>
            <a:noAutofit/>
          </a:bodyPr>
          <a:lstStyle>
            <a:lvl1pPr marL="0" indent="0" algn="r">
              <a:buNone/>
              <a:defRPr sz="1100" spc="100" baseline="0">
                <a:solidFill>
                  <a:schemeClr val="tx2"/>
                </a:solidFill>
              </a:defRPr>
            </a:lvl1pPr>
            <a:lvl2pPr marL="122237" indent="0" algn="r">
              <a:buNone/>
              <a:defRPr sz="1100">
                <a:solidFill>
                  <a:schemeClr val="accent5"/>
                </a:solidFill>
              </a:defRPr>
            </a:lvl2pPr>
            <a:lvl3pPr marL="230187" indent="0" algn="r">
              <a:buNone/>
              <a:defRPr sz="1100">
                <a:solidFill>
                  <a:schemeClr val="accent5"/>
                </a:solidFill>
              </a:defRPr>
            </a:lvl3pPr>
            <a:lvl4pPr marL="458787" indent="0" algn="r">
              <a:buNone/>
              <a:defRPr sz="1100">
                <a:solidFill>
                  <a:schemeClr val="accent5"/>
                </a:solidFill>
              </a:defRPr>
            </a:lvl4pPr>
            <a:lvl5pPr marL="641350" indent="0" algn="r">
              <a:buNone/>
              <a:defRPr sz="1100">
                <a:solidFill>
                  <a:schemeClr val="accent5"/>
                </a:solidFill>
              </a:defRPr>
            </a:lvl5pPr>
          </a:lstStyle>
          <a:p>
            <a:pPr lvl="0"/>
            <a:r>
              <a:rPr lang="en-US"/>
              <a:t>Click to edit Master text styles</a:t>
            </a:r>
          </a:p>
        </p:txBody>
      </p:sp>
    </p:spTree>
    <p:extLst>
      <p:ext uri="{BB962C8B-B14F-4D97-AF65-F5344CB8AC3E}">
        <p14:creationId xmlns:p14="http://schemas.microsoft.com/office/powerpoint/2010/main" val="18509585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595419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Full Widt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35138"/>
            <a:ext cx="8229599" cy="3848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10759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sp>
        <p:nvSpPr>
          <p:cNvPr id="2" name="Title 1"/>
          <p:cNvSpPr>
            <a:spLocks noGrp="1"/>
          </p:cNvSpPr>
          <p:nvPr>
            <p:ph type="title" hasCustomPrompt="1"/>
          </p:nvPr>
        </p:nvSpPr>
        <p:spPr>
          <a:xfrm>
            <a:off x="3352800" y="538163"/>
            <a:ext cx="5318760" cy="1281112"/>
          </a:xfrm>
        </p:spPr>
        <p:txBody>
          <a:bodyPr anchor="t">
            <a:normAutofit/>
          </a:bodyPr>
          <a:lstStyle>
            <a:lvl1pPr algn="r">
              <a:defRPr sz="4600" b="1" cap="none" baseline="0">
                <a:solidFill>
                  <a:srgbClr val="4E6A8A"/>
                </a:solidFill>
              </a:defRPr>
            </a:lvl1pPr>
          </a:lstStyle>
          <a:p>
            <a:r>
              <a:rPr lang="en-US"/>
              <a:t>Click to edit title style</a:t>
            </a:r>
          </a:p>
        </p:txBody>
      </p:sp>
      <p:sp>
        <p:nvSpPr>
          <p:cNvPr id="3" name="Text Placeholder 2"/>
          <p:cNvSpPr>
            <a:spLocks noGrp="1"/>
          </p:cNvSpPr>
          <p:nvPr>
            <p:ph type="body" idx="1"/>
          </p:nvPr>
        </p:nvSpPr>
        <p:spPr>
          <a:xfrm>
            <a:off x="3352799" y="1819275"/>
            <a:ext cx="5338011" cy="497205"/>
          </a:xfrm>
        </p:spPr>
        <p:txBody>
          <a:bodyPr anchor="t"/>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a:xfrm>
            <a:off x="6763980" y="-257634"/>
            <a:ext cx="2810751" cy="252412"/>
          </a:xfrm>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a:xfrm>
            <a:off x="9229408" y="33874"/>
            <a:ext cx="326072" cy="242570"/>
          </a:xfrm>
        </p:spPr>
        <p:txBody>
          <a:bodyPr/>
          <a:lstStyle/>
          <a:p>
            <a:fld id="{37CA3BF7-183F-4230-BFF4-B02224D6F6E3}" type="slidenum">
              <a:rPr lang="en-US" smtClean="0">
                <a:solidFill>
                  <a:srgbClr val="F47D4B"/>
                </a:solidFill>
              </a:rPr>
              <a:pPr/>
              <a:t>‹#›</a:t>
            </a:fld>
            <a:endParaRPr lang="en-US">
              <a:solidFill>
                <a:srgbClr val="F47D4B"/>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6328" y="6370722"/>
            <a:ext cx="1554483" cy="182880"/>
          </a:xfrm>
          <a:prstGeom prst="rect">
            <a:avLst/>
          </a:prstGeom>
        </p:spPr>
      </p:pic>
    </p:spTree>
    <p:extLst>
      <p:ext uri="{BB962C8B-B14F-4D97-AF65-F5344CB8AC3E}">
        <p14:creationId xmlns:p14="http://schemas.microsoft.com/office/powerpoint/2010/main" val="7558476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sp>
        <p:nvSpPr>
          <p:cNvPr id="2" name="Title 1"/>
          <p:cNvSpPr>
            <a:spLocks noGrp="1"/>
          </p:cNvSpPr>
          <p:nvPr>
            <p:ph type="title" hasCustomPrompt="1"/>
          </p:nvPr>
        </p:nvSpPr>
        <p:spPr>
          <a:xfrm>
            <a:off x="3352800" y="538163"/>
            <a:ext cx="5318760" cy="1281112"/>
          </a:xfrm>
        </p:spPr>
        <p:txBody>
          <a:bodyPr anchor="t">
            <a:normAutofit/>
          </a:bodyPr>
          <a:lstStyle>
            <a:lvl1pPr algn="r">
              <a:defRPr sz="4600" b="1" cap="none" baseline="0">
                <a:solidFill>
                  <a:srgbClr val="4E6A8A"/>
                </a:solidFill>
              </a:defRPr>
            </a:lvl1pPr>
          </a:lstStyle>
          <a:p>
            <a:r>
              <a:rPr lang="en-US"/>
              <a:t>Click to edit title style</a:t>
            </a:r>
          </a:p>
        </p:txBody>
      </p:sp>
      <p:sp>
        <p:nvSpPr>
          <p:cNvPr id="3" name="Text Placeholder 2"/>
          <p:cNvSpPr>
            <a:spLocks noGrp="1"/>
          </p:cNvSpPr>
          <p:nvPr>
            <p:ph type="body" idx="1"/>
          </p:nvPr>
        </p:nvSpPr>
        <p:spPr>
          <a:xfrm>
            <a:off x="3352799" y="1819275"/>
            <a:ext cx="5338011" cy="497205"/>
          </a:xfrm>
        </p:spPr>
        <p:txBody>
          <a:bodyPr anchor="t"/>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a:xfrm>
            <a:off x="6763980" y="-257634"/>
            <a:ext cx="2810751" cy="252412"/>
          </a:xfrm>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a:xfrm>
            <a:off x="9229408" y="33874"/>
            <a:ext cx="326072" cy="242570"/>
          </a:xfrm>
        </p:spPr>
        <p:txBody>
          <a:bodyPr/>
          <a:lstStyle/>
          <a:p>
            <a:fld id="{37CA3BF7-183F-4230-BFF4-B02224D6F6E3}" type="slidenum">
              <a:rPr lang="en-US" smtClean="0">
                <a:solidFill>
                  <a:srgbClr val="F47D4B"/>
                </a:solidFill>
              </a:rPr>
              <a:pPr/>
              <a:t>‹#›</a:t>
            </a:fld>
            <a:endParaRPr lang="en-US">
              <a:solidFill>
                <a:srgbClr val="F47D4B"/>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6328" y="6370722"/>
            <a:ext cx="1554483" cy="182880"/>
          </a:xfrm>
          <a:prstGeom prst="rect">
            <a:avLst/>
          </a:prstGeom>
        </p:spPr>
      </p:pic>
    </p:spTree>
    <p:extLst>
      <p:ext uri="{BB962C8B-B14F-4D97-AF65-F5344CB8AC3E}">
        <p14:creationId xmlns:p14="http://schemas.microsoft.com/office/powerpoint/2010/main" val="19069244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ForwardLookingStatem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208"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6" name="Footer Placeholder 5"/>
          <p:cNvSpPr>
            <a:spLocks noGrp="1"/>
          </p:cNvSpPr>
          <p:nvPr>
            <p:ph type="ftr" sz="quarter" idx="11"/>
          </p:nvPr>
        </p:nvSpPr>
        <p:spPr/>
        <p:txBody>
          <a:bodyPr/>
          <a:lstStyle/>
          <a:p>
            <a:r>
              <a:rPr lang="en-US">
                <a:solidFill>
                  <a:srgbClr val="F47D4B"/>
                </a:solidFill>
              </a:rPr>
              <a:t>Equity Investor Presentation 2015</a:t>
            </a:r>
          </a:p>
        </p:txBody>
      </p:sp>
      <p:sp>
        <p:nvSpPr>
          <p:cNvPr id="7" name="Slide Number Placeholder 6"/>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2498866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8799" y="1735138"/>
            <a:ext cx="5227321" cy="3848100"/>
          </a:xfrm>
        </p:spPr>
        <p:txBody>
          <a:bodyPr/>
          <a:lstStyle>
            <a:lvl1pPr marL="0" indent="0">
              <a:spcBef>
                <a:spcPts val="1600"/>
              </a:spcBef>
              <a:buNone/>
              <a:tabLst>
                <a:tab pos="457200" algn="l"/>
              </a:tabLst>
              <a:defRPr/>
            </a:lvl1pPr>
            <a:lvl2pPr marL="122237" indent="0">
              <a:buNone/>
              <a:defRPr/>
            </a:lvl2pPr>
            <a:lvl3pPr marL="230187" indent="0">
              <a:buNone/>
              <a:defRPr/>
            </a:lvl3pPr>
            <a:lvl4pPr marL="458787" indent="0">
              <a:buNone/>
              <a:defRPr/>
            </a:lvl4pPr>
            <a:lvl5pPr marL="64135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12509991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06537"/>
            <a:ext cx="3959352" cy="639763"/>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1459" y="1506538"/>
            <a:ext cx="3959352" cy="639762"/>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1459"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8" name="Footer Placeholder 7"/>
          <p:cNvSpPr>
            <a:spLocks noGrp="1"/>
          </p:cNvSpPr>
          <p:nvPr>
            <p:ph type="ftr" sz="quarter" idx="11"/>
          </p:nvPr>
        </p:nvSpPr>
        <p:spPr/>
        <p:txBody>
          <a:bodyPr/>
          <a:lstStyle/>
          <a:p>
            <a:r>
              <a:rPr lang="en-US">
                <a:solidFill>
                  <a:srgbClr val="F47D4B"/>
                </a:solidFill>
              </a:rPr>
              <a:t>Equity Investor Presentation 2015</a:t>
            </a:r>
          </a:p>
        </p:txBody>
      </p:sp>
      <p:sp>
        <p:nvSpPr>
          <p:cNvPr id="9" name="Slide Number Placeholder 8"/>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2024443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4" name="Footer Placeholder 3"/>
          <p:cNvSpPr>
            <a:spLocks noGrp="1"/>
          </p:cNvSpPr>
          <p:nvPr>
            <p:ph type="ftr" sz="quarter" idx="11"/>
          </p:nvPr>
        </p:nvSpPr>
        <p:spPr/>
        <p:txBody>
          <a:bodyPr/>
          <a:lstStyle/>
          <a:p>
            <a:r>
              <a:rPr lang="en-US">
                <a:solidFill>
                  <a:srgbClr val="F47D4B"/>
                </a:solidFill>
              </a:rPr>
              <a:t>Equity Investor Presentation 2015</a:t>
            </a:r>
          </a:p>
        </p:txBody>
      </p:sp>
      <p:sp>
        <p:nvSpPr>
          <p:cNvPr id="5" name="Slide Number Placeholder 4"/>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0004600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3" name="Footer Placeholder 2"/>
          <p:cNvSpPr>
            <a:spLocks noGrp="1"/>
          </p:cNvSpPr>
          <p:nvPr>
            <p:ph type="ftr" sz="quarter" idx="11"/>
          </p:nvPr>
        </p:nvSpPr>
        <p:spPr/>
        <p:txBody>
          <a:bodyPr/>
          <a:lstStyle/>
          <a:p>
            <a:r>
              <a:rPr lang="en-US">
                <a:solidFill>
                  <a:srgbClr val="F47D4B"/>
                </a:solidFill>
              </a:rPr>
              <a:t>Equity Investor Presentation 2015</a:t>
            </a:r>
          </a:p>
        </p:txBody>
      </p:sp>
      <p:sp>
        <p:nvSpPr>
          <p:cNvPr id="4" name="Slide Number Placeholder 3"/>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7698244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35126" y="2923457"/>
            <a:ext cx="5708873" cy="1222470"/>
          </a:xfrm>
          <a:prstGeom prst="rect">
            <a:avLst/>
          </a:prstGeom>
        </p:spPr>
        <p:txBody>
          <a:bodyPr anchor="b">
            <a:normAutofit/>
          </a:bodyPr>
          <a:lstStyle>
            <a:lvl1pPr algn="ctr">
              <a:defRPr sz="3200"/>
            </a:lvl1pPr>
          </a:lstStyle>
          <a:p>
            <a:r>
              <a:rPr lang="en-US"/>
              <a:t>Equity Investor </a:t>
            </a:r>
            <a:r>
              <a:rPr lang="en-US" err="1"/>
              <a:t>Presentatio</a:t>
            </a:r>
            <a:endParaRPr lang="en-US"/>
          </a:p>
        </p:txBody>
      </p:sp>
      <p:sp>
        <p:nvSpPr>
          <p:cNvPr id="3" name="Subtitle 2"/>
          <p:cNvSpPr>
            <a:spLocks noGrp="1"/>
          </p:cNvSpPr>
          <p:nvPr>
            <p:ph type="subTitle" idx="1" hasCustomPrompt="1"/>
          </p:nvPr>
        </p:nvSpPr>
        <p:spPr>
          <a:xfrm>
            <a:off x="3435126" y="4227120"/>
            <a:ext cx="5708872" cy="767481"/>
          </a:xfrm>
          <a:prstGeom prst="rect">
            <a:avLst/>
          </a:prstGeom>
        </p:spPr>
        <p:txBody>
          <a:bodyPr>
            <a:normAutofit/>
          </a:bodyPr>
          <a:lstStyle>
            <a:lvl1pPr marL="0" indent="0" algn="ctr">
              <a:buNone/>
              <a:defRPr sz="2000" i="1"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First Quarter 2015</a:t>
            </a:r>
          </a:p>
        </p:txBody>
      </p:sp>
    </p:spTree>
    <p:extLst>
      <p:ext uri="{BB962C8B-B14F-4D97-AF65-F5344CB8AC3E}">
        <p14:creationId xmlns:p14="http://schemas.microsoft.com/office/powerpoint/2010/main" val="23537052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656745" y="469170"/>
            <a:ext cx="5093684" cy="2650330"/>
          </a:xfrm>
          <a:prstGeom prst="rect">
            <a:avLst/>
          </a:prstGeom>
        </p:spPr>
        <p:txBody>
          <a:bodyPr anchor="t">
            <a:normAutofit/>
          </a:bodyPr>
          <a:lstStyle>
            <a:lvl1pPr algn="r">
              <a:defRPr sz="4400" b="1" cap="none">
                <a:solidFill>
                  <a:srgbClr val="4E6A8A"/>
                </a:solidFill>
              </a:defRPr>
            </a:lvl1pPr>
          </a:lstStyle>
          <a:p>
            <a:r>
              <a:rPr lang="en-US"/>
              <a:t>Insert Divider</a:t>
            </a:r>
            <a:br>
              <a:rPr lang="en-US"/>
            </a:br>
            <a:r>
              <a:rPr lang="en-US"/>
              <a:t>Title Here</a:t>
            </a:r>
          </a:p>
        </p:txBody>
      </p:sp>
    </p:spTree>
    <p:extLst>
      <p:ext uri="{BB962C8B-B14F-4D97-AF65-F5344CB8AC3E}">
        <p14:creationId xmlns:p14="http://schemas.microsoft.com/office/powerpoint/2010/main" val="265617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438"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p:cNvSpPr>
            <a:spLocks noGrp="1"/>
          </p:cNvSpPr>
          <p:nvPr>
            <p:ph idx="10"/>
          </p:nvPr>
        </p:nvSpPr>
        <p:spPr>
          <a:xfrm>
            <a:off x="5094269"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1048438" y="10425"/>
            <a:ext cx="7884596" cy="807812"/>
          </a:xfrm>
          <a:prstGeom prst="rect">
            <a:avLst/>
          </a:prstGeom>
        </p:spPr>
        <p:txBody>
          <a:bodyPr anchor="ctr"/>
          <a:lstStyle>
            <a:lvl1pPr>
              <a:defRPr sz="2800"/>
            </a:lvl1pPr>
          </a:lstStyle>
          <a:p>
            <a:r>
              <a:rPr lang="en-US"/>
              <a:t>Click to edit Master title style</a:t>
            </a:r>
          </a:p>
        </p:txBody>
      </p:sp>
    </p:spTree>
    <p:extLst>
      <p:ext uri="{BB962C8B-B14F-4D97-AF65-F5344CB8AC3E}">
        <p14:creationId xmlns:p14="http://schemas.microsoft.com/office/powerpoint/2010/main" val="17202919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0" y="5188080"/>
            <a:ext cx="3768933" cy="1165225"/>
          </a:xfrm>
        </p:spPr>
        <p:txBody>
          <a:bodyPr anchor="t"/>
          <a:lstStyle>
            <a:lvl1pPr algn="r">
              <a:defRPr sz="4000"/>
            </a:lvl1pPr>
          </a:lstStyle>
          <a:p>
            <a:r>
              <a:rPr lang="en-US"/>
              <a:t>Click to edit title</a:t>
            </a:r>
          </a:p>
        </p:txBody>
      </p:sp>
      <p:sp>
        <p:nvSpPr>
          <p:cNvPr id="3" name="Subtitle 2"/>
          <p:cNvSpPr>
            <a:spLocks noGrp="1"/>
          </p:cNvSpPr>
          <p:nvPr>
            <p:ph type="subTitle" idx="1"/>
          </p:nvPr>
        </p:nvSpPr>
        <p:spPr>
          <a:xfrm>
            <a:off x="5228306" y="3871609"/>
            <a:ext cx="3117182" cy="1143000"/>
          </a:xfrm>
        </p:spPr>
        <p:txBody>
          <a:bodyPr>
            <a:normAutofit/>
          </a:bodyPr>
          <a:lstStyle>
            <a:lvl1pPr marL="0" indent="0" algn="r">
              <a:lnSpc>
                <a:spcPct val="110000"/>
              </a:lnSpc>
              <a:buNone/>
              <a:defRPr sz="1100" spc="110" baseline="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t>4/20/2015</a:t>
            </a:r>
          </a:p>
        </p:txBody>
      </p:sp>
      <p:sp>
        <p:nvSpPr>
          <p:cNvPr id="5" name="Footer Placeholder 4"/>
          <p:cNvSpPr>
            <a:spLocks noGrp="1"/>
          </p:cNvSpPr>
          <p:nvPr>
            <p:ph type="ftr" sz="quarter" idx="11"/>
          </p:nvPr>
        </p:nvSpPr>
        <p:spPr>
          <a:xfrm>
            <a:off x="6248400" y="7063422"/>
            <a:ext cx="2895600" cy="365125"/>
          </a:xfrm>
        </p:spPr>
        <p:txBody>
          <a:bodyPr/>
          <a:lstStyle/>
          <a:p>
            <a:r>
              <a:rPr lang="en-US"/>
              <a:t>Equity Investor Presentation 2015</a:t>
            </a:r>
          </a:p>
        </p:txBody>
      </p:sp>
      <p:sp>
        <p:nvSpPr>
          <p:cNvPr id="6" name="Slide Number Placeholder 5"/>
          <p:cNvSpPr>
            <a:spLocks noGrp="1"/>
          </p:cNvSpPr>
          <p:nvPr>
            <p:ph type="sldNum" sz="quarter" idx="12"/>
          </p:nvPr>
        </p:nvSpPr>
        <p:spPr>
          <a:xfrm>
            <a:off x="9144000" y="381000"/>
            <a:ext cx="2133600" cy="365125"/>
          </a:xfrm>
        </p:spPr>
        <p:txBody>
          <a:bodyPr/>
          <a:lstStyle/>
          <a:p>
            <a:fld id="{37CA3BF7-183F-4230-BFF4-B02224D6F6E3}" type="slidenum">
              <a:rPr lang="en-US" smtClean="0"/>
              <a:t>‹#›</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9464" y="3004815"/>
            <a:ext cx="4664973" cy="618745"/>
          </a:xfrm>
          <a:prstGeom prst="rect">
            <a:avLst/>
          </a:prstGeom>
        </p:spPr>
      </p:pic>
      <p:sp>
        <p:nvSpPr>
          <p:cNvPr id="10" name="Text Placeholder 9"/>
          <p:cNvSpPr>
            <a:spLocks noGrp="1"/>
          </p:cNvSpPr>
          <p:nvPr>
            <p:ph type="body" sz="quarter" idx="13"/>
          </p:nvPr>
        </p:nvSpPr>
        <p:spPr>
          <a:xfrm>
            <a:off x="5223752" y="1731524"/>
            <a:ext cx="3117181" cy="412007"/>
          </a:xfrm>
        </p:spPr>
        <p:txBody>
          <a:bodyPr>
            <a:noAutofit/>
          </a:bodyPr>
          <a:lstStyle>
            <a:lvl1pPr marL="0" indent="0" algn="r">
              <a:buNone/>
              <a:defRPr sz="1100" spc="100" baseline="0">
                <a:solidFill>
                  <a:schemeClr val="tx2"/>
                </a:solidFill>
              </a:defRPr>
            </a:lvl1pPr>
            <a:lvl2pPr marL="122237" indent="0" algn="r">
              <a:buNone/>
              <a:defRPr sz="1100">
                <a:solidFill>
                  <a:schemeClr val="accent5"/>
                </a:solidFill>
              </a:defRPr>
            </a:lvl2pPr>
            <a:lvl3pPr marL="230187" indent="0" algn="r">
              <a:buNone/>
              <a:defRPr sz="1100">
                <a:solidFill>
                  <a:schemeClr val="accent5"/>
                </a:solidFill>
              </a:defRPr>
            </a:lvl3pPr>
            <a:lvl4pPr marL="458787" indent="0" algn="r">
              <a:buNone/>
              <a:defRPr sz="1100">
                <a:solidFill>
                  <a:schemeClr val="accent5"/>
                </a:solidFill>
              </a:defRPr>
            </a:lvl4pPr>
            <a:lvl5pPr marL="641350" indent="0" algn="r">
              <a:buNone/>
              <a:defRPr sz="1100">
                <a:solidFill>
                  <a:schemeClr val="accent5"/>
                </a:solidFill>
              </a:defRPr>
            </a:lvl5pPr>
          </a:lstStyle>
          <a:p>
            <a:pPr lvl="0"/>
            <a:r>
              <a:rPr lang="en-US"/>
              <a:t>Click to edit Master text styles</a:t>
            </a:r>
          </a:p>
        </p:txBody>
      </p:sp>
    </p:spTree>
    <p:extLst>
      <p:ext uri="{BB962C8B-B14F-4D97-AF65-F5344CB8AC3E}">
        <p14:creationId xmlns:p14="http://schemas.microsoft.com/office/powerpoint/2010/main" val="768110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ForwardLookingStatem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208"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6" name="Footer Placeholder 5"/>
          <p:cNvSpPr>
            <a:spLocks noGrp="1"/>
          </p:cNvSpPr>
          <p:nvPr>
            <p:ph type="ftr" sz="quarter" idx="11"/>
          </p:nvPr>
        </p:nvSpPr>
        <p:spPr/>
        <p:txBody>
          <a:bodyPr/>
          <a:lstStyle/>
          <a:p>
            <a:r>
              <a:rPr lang="en-US">
                <a:solidFill>
                  <a:srgbClr val="F47D4B"/>
                </a:solidFill>
              </a:rPr>
              <a:t>Equity Investor Presentation 2015</a:t>
            </a:r>
          </a:p>
        </p:txBody>
      </p:sp>
      <p:sp>
        <p:nvSpPr>
          <p:cNvPr id="7" name="Slide Number Placeholder 6"/>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34277959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t>4/20/2015</a:t>
            </a:r>
          </a:p>
        </p:txBody>
      </p:sp>
      <p:sp>
        <p:nvSpPr>
          <p:cNvPr id="5" name="Footer Placeholder 4"/>
          <p:cNvSpPr>
            <a:spLocks noGrp="1"/>
          </p:cNvSpPr>
          <p:nvPr>
            <p:ph type="ftr" sz="quarter" idx="11"/>
          </p:nvPr>
        </p:nvSpPr>
        <p:spPr/>
        <p:txBody>
          <a:bodyPr/>
          <a:lstStyle/>
          <a:p>
            <a:r>
              <a:rPr lang="en-US"/>
              <a:t>Equity Investor Presentation </a:t>
            </a:r>
          </a:p>
        </p:txBody>
      </p:sp>
      <p:sp>
        <p:nvSpPr>
          <p:cNvPr id="6" name="Slide Number Placeholder 5"/>
          <p:cNvSpPr>
            <a:spLocks noGrp="1"/>
          </p:cNvSpPr>
          <p:nvPr>
            <p:ph type="sldNum" sz="quarter" idx="12"/>
          </p:nvPr>
        </p:nvSpPr>
        <p:spPr/>
        <p:txBody>
          <a:bodyPr/>
          <a:lstStyle/>
          <a:p>
            <a:fld id="{37CA3BF7-183F-4230-BFF4-B02224D6F6E3}" type="slidenum">
              <a:rPr lang="en-US" smtClean="0"/>
              <a:t>‹#›</a:t>
            </a:fld>
            <a:endParaRPr lang="en-US"/>
          </a:p>
        </p:txBody>
      </p:sp>
    </p:spTree>
    <p:extLst>
      <p:ext uri="{BB962C8B-B14F-4D97-AF65-F5344CB8AC3E}">
        <p14:creationId xmlns:p14="http://schemas.microsoft.com/office/powerpoint/2010/main" val="6525244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Full Widt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35138"/>
            <a:ext cx="8229599" cy="3848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t>4/20/2015</a:t>
            </a:r>
          </a:p>
        </p:txBody>
      </p:sp>
      <p:sp>
        <p:nvSpPr>
          <p:cNvPr id="5" name="Footer Placeholder 4"/>
          <p:cNvSpPr>
            <a:spLocks noGrp="1"/>
          </p:cNvSpPr>
          <p:nvPr>
            <p:ph type="ftr" sz="quarter" idx="11"/>
          </p:nvPr>
        </p:nvSpPr>
        <p:spPr/>
        <p:txBody>
          <a:bodyPr/>
          <a:lstStyle/>
          <a:p>
            <a:r>
              <a:rPr lang="en-US"/>
              <a:t>Equity Investor Presentation</a:t>
            </a:r>
          </a:p>
        </p:txBody>
      </p:sp>
      <p:sp>
        <p:nvSpPr>
          <p:cNvPr id="6" name="Slide Number Placeholder 5"/>
          <p:cNvSpPr>
            <a:spLocks noGrp="1"/>
          </p:cNvSpPr>
          <p:nvPr>
            <p:ph type="sldNum" sz="quarter" idx="12"/>
          </p:nvPr>
        </p:nvSpPr>
        <p:spPr/>
        <p:txBody>
          <a:bodyPr/>
          <a:lstStyle/>
          <a:p>
            <a:fld id="{37CA3BF7-183F-4230-BFF4-B02224D6F6E3}" type="slidenum">
              <a:rPr lang="en-US" smtClean="0"/>
              <a:t>‹#›</a:t>
            </a:fld>
            <a:endParaRPr lang="en-US"/>
          </a:p>
        </p:txBody>
      </p:sp>
    </p:spTree>
    <p:extLst>
      <p:ext uri="{BB962C8B-B14F-4D97-AF65-F5344CB8AC3E}">
        <p14:creationId xmlns:p14="http://schemas.microsoft.com/office/powerpoint/2010/main" val="41586827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 y="0"/>
            <a:ext cx="2772156" cy="6858000"/>
          </a:xfrm>
          <a:prstGeom prst="rect">
            <a:avLst/>
          </a:prstGeom>
        </p:spPr>
      </p:pic>
      <p:sp>
        <p:nvSpPr>
          <p:cNvPr id="2" name="Title 1"/>
          <p:cNvSpPr>
            <a:spLocks noGrp="1"/>
          </p:cNvSpPr>
          <p:nvPr>
            <p:ph type="title" hasCustomPrompt="1"/>
          </p:nvPr>
        </p:nvSpPr>
        <p:spPr>
          <a:xfrm>
            <a:off x="3352800" y="538163"/>
            <a:ext cx="5318760" cy="1281112"/>
          </a:xfrm>
        </p:spPr>
        <p:txBody>
          <a:bodyPr anchor="t">
            <a:normAutofit/>
          </a:bodyPr>
          <a:lstStyle>
            <a:lvl1pPr algn="r">
              <a:defRPr sz="4600" b="1" cap="none" baseline="0">
                <a:solidFill>
                  <a:srgbClr val="4E6A8A"/>
                </a:solidFill>
              </a:defRPr>
            </a:lvl1pPr>
          </a:lstStyle>
          <a:p>
            <a:r>
              <a:rPr lang="en-US"/>
              <a:t>Click to edit title style</a:t>
            </a:r>
          </a:p>
        </p:txBody>
      </p:sp>
      <p:sp>
        <p:nvSpPr>
          <p:cNvPr id="3" name="Text Placeholder 2"/>
          <p:cNvSpPr>
            <a:spLocks noGrp="1"/>
          </p:cNvSpPr>
          <p:nvPr>
            <p:ph type="body" idx="1"/>
          </p:nvPr>
        </p:nvSpPr>
        <p:spPr>
          <a:xfrm>
            <a:off x="3352799" y="1819275"/>
            <a:ext cx="5338011" cy="497205"/>
          </a:xfrm>
        </p:spPr>
        <p:txBody>
          <a:bodyPr anchor="t"/>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t>4/20/2015</a:t>
            </a:r>
          </a:p>
        </p:txBody>
      </p:sp>
      <p:sp>
        <p:nvSpPr>
          <p:cNvPr id="5" name="Footer Placeholder 4"/>
          <p:cNvSpPr>
            <a:spLocks noGrp="1"/>
          </p:cNvSpPr>
          <p:nvPr>
            <p:ph type="ftr" sz="quarter" idx="11"/>
          </p:nvPr>
        </p:nvSpPr>
        <p:spPr>
          <a:xfrm>
            <a:off x="6763980" y="-257634"/>
            <a:ext cx="2810751" cy="252412"/>
          </a:xfrm>
        </p:spPr>
        <p:txBody>
          <a:bodyPr/>
          <a:lstStyle/>
          <a:p>
            <a:r>
              <a:rPr lang="en-US"/>
              <a:t>Equity Investor Presentation 2015</a:t>
            </a:r>
          </a:p>
        </p:txBody>
      </p:sp>
      <p:sp>
        <p:nvSpPr>
          <p:cNvPr id="6" name="Slide Number Placeholder 5"/>
          <p:cNvSpPr>
            <a:spLocks noGrp="1"/>
          </p:cNvSpPr>
          <p:nvPr>
            <p:ph type="sldNum" sz="quarter" idx="12"/>
          </p:nvPr>
        </p:nvSpPr>
        <p:spPr>
          <a:xfrm>
            <a:off x="9229408" y="33874"/>
            <a:ext cx="326072" cy="242570"/>
          </a:xfrm>
        </p:spPr>
        <p:txBody>
          <a:bodyPr/>
          <a:lstStyle/>
          <a:p>
            <a:fld id="{37CA3BF7-183F-4230-BFF4-B02224D6F6E3}" type="slidenum">
              <a:rPr lang="en-US" smtClean="0"/>
              <a:t>‹#›</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6328" y="6370722"/>
            <a:ext cx="1554483" cy="182880"/>
          </a:xfrm>
          <a:prstGeom prst="rect">
            <a:avLst/>
          </a:prstGeom>
        </p:spPr>
      </p:pic>
    </p:spTree>
    <p:extLst>
      <p:ext uri="{BB962C8B-B14F-4D97-AF65-F5344CB8AC3E}">
        <p14:creationId xmlns:p14="http://schemas.microsoft.com/office/powerpoint/2010/main" val="27542837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ForwardLookingStatem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208" y="1735138"/>
            <a:ext cx="3959352" cy="3848100"/>
          </a:xfrm>
        </p:spPr>
        <p:txBody>
          <a:bodyPr>
            <a:noAutofit/>
          </a:bodyPr>
          <a:lstStyle>
            <a:lvl1pPr marL="0" indent="0" algn="just">
              <a:lnSpc>
                <a:spcPct val="105000"/>
              </a:lnSpc>
              <a:spcBef>
                <a:spcPts val="600"/>
              </a:spcBef>
              <a:buNone/>
              <a:defRPr sz="1000" cap="none">
                <a:solidFill>
                  <a:schemeClr val="accent5"/>
                </a:solidFill>
              </a:defRPr>
            </a:lvl1pPr>
            <a:lvl2pPr marL="122237" indent="0" algn="just">
              <a:lnSpc>
                <a:spcPct val="105000"/>
              </a:lnSpc>
              <a:spcBef>
                <a:spcPts val="600"/>
              </a:spcBef>
              <a:buNone/>
              <a:defRPr sz="1000" cap="none">
                <a:solidFill>
                  <a:schemeClr val="accent5"/>
                </a:solidFill>
              </a:defRPr>
            </a:lvl2pPr>
            <a:lvl3pPr marL="230187" indent="0" algn="just">
              <a:lnSpc>
                <a:spcPct val="105000"/>
              </a:lnSpc>
              <a:spcBef>
                <a:spcPts val="600"/>
              </a:spcBef>
              <a:buNone/>
              <a:defRPr sz="1000" cap="none">
                <a:solidFill>
                  <a:schemeClr val="accent5"/>
                </a:solidFill>
              </a:defRPr>
            </a:lvl3pPr>
            <a:lvl4pPr marL="458787" indent="0" algn="just">
              <a:lnSpc>
                <a:spcPct val="105000"/>
              </a:lnSpc>
              <a:spcBef>
                <a:spcPts val="600"/>
              </a:spcBef>
              <a:buNone/>
              <a:defRPr sz="1000" cap="none">
                <a:solidFill>
                  <a:schemeClr val="accent5"/>
                </a:solidFill>
              </a:defRPr>
            </a:lvl4pPr>
            <a:lvl5pPr marL="641350" indent="0" algn="just">
              <a:lnSpc>
                <a:spcPct val="105000"/>
              </a:lnSpc>
              <a:spcBef>
                <a:spcPts val="600"/>
              </a:spcBef>
              <a:buNone/>
              <a:defRPr sz="1000" cap="none">
                <a:solidFill>
                  <a:schemeClr val="accent5"/>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96240" y="6880860"/>
            <a:ext cx="2133600" cy="365125"/>
          </a:xfrm>
          <a:prstGeom prst="rect">
            <a:avLst/>
          </a:prstGeom>
        </p:spPr>
        <p:txBody>
          <a:bodyPr/>
          <a:lstStyle/>
          <a:p>
            <a:r>
              <a:rPr lang="en-US"/>
              <a:t>4/20/2015</a:t>
            </a:r>
          </a:p>
        </p:txBody>
      </p:sp>
      <p:sp>
        <p:nvSpPr>
          <p:cNvPr id="6" name="Footer Placeholder 5"/>
          <p:cNvSpPr>
            <a:spLocks noGrp="1"/>
          </p:cNvSpPr>
          <p:nvPr>
            <p:ph type="ftr" sz="quarter" idx="11"/>
          </p:nvPr>
        </p:nvSpPr>
        <p:spPr/>
        <p:txBody>
          <a:bodyPr/>
          <a:lstStyle/>
          <a:p>
            <a:r>
              <a:rPr lang="en-US"/>
              <a:t>Equity Investor Presentation</a:t>
            </a:r>
          </a:p>
        </p:txBody>
      </p:sp>
      <p:sp>
        <p:nvSpPr>
          <p:cNvPr id="7" name="Slide Number Placeholder 6"/>
          <p:cNvSpPr>
            <a:spLocks noGrp="1"/>
          </p:cNvSpPr>
          <p:nvPr>
            <p:ph type="sldNum" sz="quarter" idx="12"/>
          </p:nvPr>
        </p:nvSpPr>
        <p:spPr/>
        <p:txBody>
          <a:bodyPr/>
          <a:lstStyle/>
          <a:p>
            <a:fld id="{37CA3BF7-183F-4230-BFF4-B02224D6F6E3}" type="slidenum">
              <a:rPr lang="en-US" smtClean="0"/>
              <a:t>‹#›</a:t>
            </a:fld>
            <a:endParaRPr lang="en-US"/>
          </a:p>
        </p:txBody>
      </p:sp>
    </p:spTree>
    <p:extLst>
      <p:ext uri="{BB962C8B-B14F-4D97-AF65-F5344CB8AC3E}">
        <p14:creationId xmlns:p14="http://schemas.microsoft.com/office/powerpoint/2010/main" val="30097612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8799" y="1735138"/>
            <a:ext cx="5227321" cy="3848100"/>
          </a:xfrm>
        </p:spPr>
        <p:txBody>
          <a:bodyPr/>
          <a:lstStyle>
            <a:lvl1pPr marL="0" indent="0">
              <a:spcBef>
                <a:spcPts val="1600"/>
              </a:spcBef>
              <a:buNone/>
              <a:tabLst>
                <a:tab pos="457200" algn="l"/>
              </a:tabLst>
              <a:defRPr/>
            </a:lvl1pPr>
            <a:lvl2pPr marL="122237" indent="0">
              <a:buNone/>
              <a:defRPr/>
            </a:lvl2pPr>
            <a:lvl3pPr marL="230187" indent="0">
              <a:buNone/>
              <a:defRPr/>
            </a:lvl3pPr>
            <a:lvl4pPr marL="458787" indent="0">
              <a:buNone/>
              <a:defRPr/>
            </a:lvl4pPr>
            <a:lvl5pPr marL="64135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t>4/20/2015</a:t>
            </a:r>
          </a:p>
        </p:txBody>
      </p:sp>
      <p:sp>
        <p:nvSpPr>
          <p:cNvPr id="5" name="Footer Placeholder 4"/>
          <p:cNvSpPr>
            <a:spLocks noGrp="1"/>
          </p:cNvSpPr>
          <p:nvPr>
            <p:ph type="ftr" sz="quarter" idx="11"/>
          </p:nvPr>
        </p:nvSpPr>
        <p:spPr/>
        <p:txBody>
          <a:bodyPr/>
          <a:lstStyle/>
          <a:p>
            <a:r>
              <a:rPr lang="en-US"/>
              <a:t>Equity Investor Presentation</a:t>
            </a:r>
          </a:p>
        </p:txBody>
      </p:sp>
      <p:sp>
        <p:nvSpPr>
          <p:cNvPr id="6" name="Slide Number Placeholder 5"/>
          <p:cNvSpPr>
            <a:spLocks noGrp="1"/>
          </p:cNvSpPr>
          <p:nvPr>
            <p:ph type="sldNum" sz="quarter" idx="12"/>
          </p:nvPr>
        </p:nvSpPr>
        <p:spPr/>
        <p:txBody>
          <a:bodyPr/>
          <a:lstStyle/>
          <a:p>
            <a:fld id="{37CA3BF7-183F-4230-BFF4-B02224D6F6E3}" type="slidenum">
              <a:rPr lang="en-US" smtClean="0"/>
              <a:t>‹#›</a:t>
            </a:fld>
            <a:endParaRPr lang="en-US"/>
          </a:p>
        </p:txBody>
      </p:sp>
    </p:spTree>
    <p:extLst>
      <p:ext uri="{BB962C8B-B14F-4D97-AF65-F5344CB8AC3E}">
        <p14:creationId xmlns:p14="http://schemas.microsoft.com/office/powerpoint/2010/main" val="23558072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06537"/>
            <a:ext cx="3959352" cy="639763"/>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1459" y="1506538"/>
            <a:ext cx="3959352" cy="639762"/>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1459"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96240" y="6880860"/>
            <a:ext cx="2133600" cy="365125"/>
          </a:xfrm>
          <a:prstGeom prst="rect">
            <a:avLst/>
          </a:prstGeom>
        </p:spPr>
        <p:txBody>
          <a:bodyPr/>
          <a:lstStyle/>
          <a:p>
            <a:r>
              <a:rPr lang="en-US"/>
              <a:t>4/20/2015</a:t>
            </a:r>
          </a:p>
        </p:txBody>
      </p:sp>
      <p:sp>
        <p:nvSpPr>
          <p:cNvPr id="8" name="Footer Placeholder 7"/>
          <p:cNvSpPr>
            <a:spLocks noGrp="1"/>
          </p:cNvSpPr>
          <p:nvPr>
            <p:ph type="ftr" sz="quarter" idx="11"/>
          </p:nvPr>
        </p:nvSpPr>
        <p:spPr/>
        <p:txBody>
          <a:bodyPr/>
          <a:lstStyle/>
          <a:p>
            <a:r>
              <a:rPr lang="en-US"/>
              <a:t>Equity Investor Presentation</a:t>
            </a:r>
          </a:p>
        </p:txBody>
      </p:sp>
      <p:sp>
        <p:nvSpPr>
          <p:cNvPr id="9" name="Slide Number Placeholder 8"/>
          <p:cNvSpPr>
            <a:spLocks noGrp="1"/>
          </p:cNvSpPr>
          <p:nvPr>
            <p:ph type="sldNum" sz="quarter" idx="12"/>
          </p:nvPr>
        </p:nvSpPr>
        <p:spPr/>
        <p:txBody>
          <a:bodyPr/>
          <a:lstStyle/>
          <a:p>
            <a:fld id="{37CA3BF7-183F-4230-BFF4-B02224D6F6E3}" type="slidenum">
              <a:rPr lang="en-US" smtClean="0"/>
              <a:t>‹#›</a:t>
            </a:fld>
            <a:endParaRPr lang="en-US"/>
          </a:p>
        </p:txBody>
      </p:sp>
    </p:spTree>
    <p:extLst>
      <p:ext uri="{BB962C8B-B14F-4D97-AF65-F5344CB8AC3E}">
        <p14:creationId xmlns:p14="http://schemas.microsoft.com/office/powerpoint/2010/main" val="82598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96240" y="6880860"/>
            <a:ext cx="2133600" cy="365125"/>
          </a:xfrm>
          <a:prstGeom prst="rect">
            <a:avLst/>
          </a:prstGeom>
        </p:spPr>
        <p:txBody>
          <a:bodyPr/>
          <a:lstStyle/>
          <a:p>
            <a:r>
              <a:rPr lang="en-US"/>
              <a:t>4/20/2015</a:t>
            </a:r>
          </a:p>
        </p:txBody>
      </p:sp>
      <p:sp>
        <p:nvSpPr>
          <p:cNvPr id="4" name="Footer Placeholder 3"/>
          <p:cNvSpPr>
            <a:spLocks noGrp="1"/>
          </p:cNvSpPr>
          <p:nvPr>
            <p:ph type="ftr" sz="quarter" idx="11"/>
          </p:nvPr>
        </p:nvSpPr>
        <p:spPr/>
        <p:txBody>
          <a:bodyPr/>
          <a:lstStyle/>
          <a:p>
            <a:r>
              <a:rPr lang="en-US"/>
              <a:t>Equity Investor Presentation</a:t>
            </a:r>
          </a:p>
        </p:txBody>
      </p:sp>
      <p:sp>
        <p:nvSpPr>
          <p:cNvPr id="5" name="Slide Number Placeholder 4"/>
          <p:cNvSpPr>
            <a:spLocks noGrp="1"/>
          </p:cNvSpPr>
          <p:nvPr>
            <p:ph type="sldNum" sz="quarter" idx="12"/>
          </p:nvPr>
        </p:nvSpPr>
        <p:spPr/>
        <p:txBody>
          <a:bodyPr/>
          <a:lstStyle/>
          <a:p>
            <a:fld id="{37CA3BF7-183F-4230-BFF4-B02224D6F6E3}" type="slidenum">
              <a:rPr lang="en-US" smtClean="0"/>
              <a:t>‹#›</a:t>
            </a:fld>
            <a:endParaRPr lang="en-US"/>
          </a:p>
        </p:txBody>
      </p:sp>
    </p:spTree>
    <p:extLst>
      <p:ext uri="{BB962C8B-B14F-4D97-AF65-F5344CB8AC3E}">
        <p14:creationId xmlns:p14="http://schemas.microsoft.com/office/powerpoint/2010/main" val="32676547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96240" y="6880860"/>
            <a:ext cx="2133600" cy="365125"/>
          </a:xfrm>
          <a:prstGeom prst="rect">
            <a:avLst/>
          </a:prstGeom>
        </p:spPr>
        <p:txBody>
          <a:bodyPr/>
          <a:lstStyle/>
          <a:p>
            <a:r>
              <a:rPr lang="en-US"/>
              <a:t>4/20/2015</a:t>
            </a:r>
          </a:p>
        </p:txBody>
      </p:sp>
      <p:sp>
        <p:nvSpPr>
          <p:cNvPr id="3" name="Footer Placeholder 2"/>
          <p:cNvSpPr>
            <a:spLocks noGrp="1"/>
          </p:cNvSpPr>
          <p:nvPr>
            <p:ph type="ftr" sz="quarter" idx="11"/>
          </p:nvPr>
        </p:nvSpPr>
        <p:spPr/>
        <p:txBody>
          <a:bodyPr/>
          <a:lstStyle/>
          <a:p>
            <a:r>
              <a:rPr lang="en-US"/>
              <a:t>Equity Investor Presentation</a:t>
            </a:r>
          </a:p>
        </p:txBody>
      </p:sp>
      <p:sp>
        <p:nvSpPr>
          <p:cNvPr id="4" name="Slide Number Placeholder 3"/>
          <p:cNvSpPr>
            <a:spLocks noGrp="1"/>
          </p:cNvSpPr>
          <p:nvPr>
            <p:ph type="sldNum" sz="quarter" idx="12"/>
          </p:nvPr>
        </p:nvSpPr>
        <p:spPr/>
        <p:txBody>
          <a:bodyPr/>
          <a:lstStyle/>
          <a:p>
            <a:fld id="{37CA3BF7-183F-4230-BFF4-B02224D6F6E3}" type="slidenum">
              <a:rPr lang="en-US" smtClean="0"/>
              <a:t>‹#›</a:t>
            </a:fld>
            <a:endParaRPr lang="en-US"/>
          </a:p>
        </p:txBody>
      </p:sp>
    </p:spTree>
    <p:extLst>
      <p:ext uri="{BB962C8B-B14F-4D97-AF65-F5344CB8AC3E}">
        <p14:creationId xmlns:p14="http://schemas.microsoft.com/office/powerpoint/2010/main" val="37766635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35126" y="2923457"/>
            <a:ext cx="5708873" cy="1222470"/>
          </a:xfrm>
          <a:prstGeom prst="rect">
            <a:avLst/>
          </a:prstGeom>
        </p:spPr>
        <p:txBody>
          <a:bodyPr anchor="b">
            <a:normAutofit/>
          </a:bodyPr>
          <a:lstStyle>
            <a:lvl1pPr algn="ctr">
              <a:defRPr sz="3200"/>
            </a:lvl1pPr>
          </a:lstStyle>
          <a:p>
            <a:r>
              <a:rPr lang="en-US"/>
              <a:t>Equity Investor </a:t>
            </a:r>
            <a:r>
              <a:rPr lang="en-US" err="1"/>
              <a:t>Presentatio</a:t>
            </a:r>
            <a:endParaRPr lang="en-US"/>
          </a:p>
        </p:txBody>
      </p:sp>
      <p:sp>
        <p:nvSpPr>
          <p:cNvPr id="3" name="Subtitle 2"/>
          <p:cNvSpPr>
            <a:spLocks noGrp="1"/>
          </p:cNvSpPr>
          <p:nvPr>
            <p:ph type="subTitle" idx="1" hasCustomPrompt="1"/>
          </p:nvPr>
        </p:nvSpPr>
        <p:spPr>
          <a:xfrm>
            <a:off x="3435126" y="4227120"/>
            <a:ext cx="5708872" cy="767481"/>
          </a:xfrm>
          <a:prstGeom prst="rect">
            <a:avLst/>
          </a:prstGeom>
        </p:spPr>
        <p:txBody>
          <a:bodyPr>
            <a:normAutofit/>
          </a:bodyPr>
          <a:lstStyle>
            <a:lvl1pPr marL="0" indent="0" algn="ctr">
              <a:buNone/>
              <a:defRPr sz="2000" i="1"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First Quarter 2015</a:t>
            </a:r>
          </a:p>
        </p:txBody>
      </p:sp>
    </p:spTree>
    <p:extLst>
      <p:ext uri="{BB962C8B-B14F-4D97-AF65-F5344CB8AC3E}">
        <p14:creationId xmlns:p14="http://schemas.microsoft.com/office/powerpoint/2010/main" val="81439448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656745" y="469170"/>
            <a:ext cx="5093684" cy="2650330"/>
          </a:xfrm>
          <a:prstGeom prst="rect">
            <a:avLst/>
          </a:prstGeom>
        </p:spPr>
        <p:txBody>
          <a:bodyPr anchor="t">
            <a:normAutofit/>
          </a:bodyPr>
          <a:lstStyle>
            <a:lvl1pPr algn="r">
              <a:defRPr sz="4400" b="1" cap="none">
                <a:solidFill>
                  <a:srgbClr val="4E6A8A"/>
                </a:solidFill>
              </a:defRPr>
            </a:lvl1pPr>
          </a:lstStyle>
          <a:p>
            <a:r>
              <a:rPr lang="en-US"/>
              <a:t>Insert Divider</a:t>
            </a:r>
            <a:br>
              <a:rPr lang="en-US"/>
            </a:br>
            <a:r>
              <a:rPr lang="en-US"/>
              <a:t>Title Here</a:t>
            </a:r>
          </a:p>
        </p:txBody>
      </p:sp>
    </p:spTree>
    <p:extLst>
      <p:ext uri="{BB962C8B-B14F-4D97-AF65-F5344CB8AC3E}">
        <p14:creationId xmlns:p14="http://schemas.microsoft.com/office/powerpoint/2010/main" val="240061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8799" y="1735138"/>
            <a:ext cx="5227321" cy="3848100"/>
          </a:xfrm>
        </p:spPr>
        <p:txBody>
          <a:bodyPr/>
          <a:lstStyle>
            <a:lvl1pPr marL="0" indent="0">
              <a:spcBef>
                <a:spcPts val="1600"/>
              </a:spcBef>
              <a:buNone/>
              <a:tabLst>
                <a:tab pos="457200" algn="l"/>
              </a:tabLst>
              <a:defRPr/>
            </a:lvl1pPr>
            <a:lvl2pPr marL="122237" indent="0">
              <a:buNone/>
              <a:defRPr/>
            </a:lvl2pPr>
            <a:lvl3pPr marL="230187" indent="0">
              <a:buNone/>
              <a:defRPr/>
            </a:lvl3pPr>
            <a:lvl4pPr marL="458787" indent="0">
              <a:buNone/>
              <a:defRPr/>
            </a:lvl4pPr>
            <a:lvl5pPr marL="64135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5" name="Footer Placeholder 4"/>
          <p:cNvSpPr>
            <a:spLocks noGrp="1"/>
          </p:cNvSpPr>
          <p:nvPr>
            <p:ph type="ftr" sz="quarter" idx="11"/>
          </p:nvPr>
        </p:nvSpPr>
        <p:spPr/>
        <p:txBody>
          <a:bodyPr/>
          <a:lstStyle/>
          <a:p>
            <a:r>
              <a:rPr lang="en-US">
                <a:solidFill>
                  <a:srgbClr val="F47D4B"/>
                </a:solidFill>
              </a:rPr>
              <a:t>Equity Investor Presentation 2015</a:t>
            </a:r>
          </a:p>
        </p:txBody>
      </p:sp>
      <p:sp>
        <p:nvSpPr>
          <p:cNvPr id="6" name="Slide Number Placeholder 5"/>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27696773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438"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p:cNvSpPr>
            <a:spLocks noGrp="1"/>
          </p:cNvSpPr>
          <p:nvPr>
            <p:ph idx="10"/>
          </p:nvPr>
        </p:nvSpPr>
        <p:spPr>
          <a:xfrm>
            <a:off x="5094269" y="818236"/>
            <a:ext cx="3838765" cy="5804309"/>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1048438" y="10425"/>
            <a:ext cx="7884596" cy="807812"/>
          </a:xfrm>
          <a:prstGeom prst="rect">
            <a:avLst/>
          </a:prstGeom>
        </p:spPr>
        <p:txBody>
          <a:bodyPr anchor="ctr"/>
          <a:lstStyle>
            <a:lvl1pPr>
              <a:defRPr sz="2800"/>
            </a:lvl1pPr>
          </a:lstStyle>
          <a:p>
            <a:r>
              <a:rPr lang="en-US"/>
              <a:t>Click to edit Master title style</a:t>
            </a:r>
          </a:p>
        </p:txBody>
      </p:sp>
    </p:spTree>
    <p:extLst>
      <p:ext uri="{BB962C8B-B14F-4D97-AF65-F5344CB8AC3E}">
        <p14:creationId xmlns:p14="http://schemas.microsoft.com/office/powerpoint/2010/main" val="33692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06537"/>
            <a:ext cx="3959352" cy="639763"/>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1459" y="1506538"/>
            <a:ext cx="3959352" cy="639762"/>
          </a:xfrm>
        </p:spPr>
        <p:txBody>
          <a:bodyPr anchor="t">
            <a:normAutofit/>
          </a:bodyPr>
          <a:lstStyle>
            <a:lvl1pPr marL="0" indent="0">
              <a:buNone/>
              <a:defRPr sz="1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1459" y="2174875"/>
            <a:ext cx="3959352" cy="3951288"/>
          </a:xfrm>
        </p:spPr>
        <p:txBody>
          <a:bodyPr>
            <a:normAutofit/>
          </a:bodyPr>
          <a:lstStyle>
            <a:lvl1pPr>
              <a:defRPr sz="1200" b="0"/>
            </a:lvl1pPr>
            <a:lvl2pPr>
              <a:defRPr sz="1000" b="0"/>
            </a:lvl2pPr>
            <a:lvl3pPr>
              <a:defRPr sz="1000" b="0"/>
            </a:lvl3pPr>
            <a:lvl4pPr>
              <a:defRPr sz="1000" b="0"/>
            </a:lvl4pPr>
            <a:lvl5pPr>
              <a:defRPr sz="10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8" name="Footer Placeholder 7"/>
          <p:cNvSpPr>
            <a:spLocks noGrp="1"/>
          </p:cNvSpPr>
          <p:nvPr>
            <p:ph type="ftr" sz="quarter" idx="11"/>
          </p:nvPr>
        </p:nvSpPr>
        <p:spPr/>
        <p:txBody>
          <a:bodyPr/>
          <a:lstStyle/>
          <a:p>
            <a:r>
              <a:rPr lang="en-US">
                <a:solidFill>
                  <a:srgbClr val="F47D4B"/>
                </a:solidFill>
              </a:rPr>
              <a:t>Equity Investor Presentation 2015</a:t>
            </a:r>
          </a:p>
        </p:txBody>
      </p:sp>
      <p:sp>
        <p:nvSpPr>
          <p:cNvPr id="9" name="Slide Number Placeholder 8"/>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1291526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4" name="Footer Placeholder 3"/>
          <p:cNvSpPr>
            <a:spLocks noGrp="1"/>
          </p:cNvSpPr>
          <p:nvPr>
            <p:ph type="ftr" sz="quarter" idx="11"/>
          </p:nvPr>
        </p:nvSpPr>
        <p:spPr/>
        <p:txBody>
          <a:bodyPr/>
          <a:lstStyle/>
          <a:p>
            <a:r>
              <a:rPr lang="en-US">
                <a:solidFill>
                  <a:srgbClr val="F47D4B"/>
                </a:solidFill>
              </a:rPr>
              <a:t>Equity Investor Presentation 2015</a:t>
            </a:r>
          </a:p>
        </p:txBody>
      </p:sp>
      <p:sp>
        <p:nvSpPr>
          <p:cNvPr id="5" name="Slide Number Placeholder 4"/>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88724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96240" y="6880860"/>
            <a:ext cx="2133600" cy="365125"/>
          </a:xfrm>
          <a:prstGeom prst="rect">
            <a:avLst/>
          </a:prstGeom>
        </p:spPr>
        <p:txBody>
          <a:bodyPr/>
          <a:lstStyle/>
          <a:p>
            <a:r>
              <a:rPr lang="en-US">
                <a:solidFill>
                  <a:prstClr val="black"/>
                </a:solidFill>
              </a:rPr>
              <a:t>4/20/2015</a:t>
            </a:r>
          </a:p>
        </p:txBody>
      </p:sp>
      <p:sp>
        <p:nvSpPr>
          <p:cNvPr id="3" name="Footer Placeholder 2"/>
          <p:cNvSpPr>
            <a:spLocks noGrp="1"/>
          </p:cNvSpPr>
          <p:nvPr>
            <p:ph type="ftr" sz="quarter" idx="11"/>
          </p:nvPr>
        </p:nvSpPr>
        <p:spPr/>
        <p:txBody>
          <a:bodyPr/>
          <a:lstStyle/>
          <a:p>
            <a:r>
              <a:rPr lang="en-US">
                <a:solidFill>
                  <a:srgbClr val="F47D4B"/>
                </a:solidFill>
              </a:rPr>
              <a:t>Equity Investor Presentation 2015</a:t>
            </a:r>
          </a:p>
        </p:txBody>
      </p:sp>
      <p:sp>
        <p:nvSpPr>
          <p:cNvPr id="4" name="Slide Number Placeholder 3"/>
          <p:cNvSpPr>
            <a:spLocks noGrp="1"/>
          </p:cNvSpPr>
          <p:nvPr>
            <p:ph type="sldNum" sz="quarter" idx="12"/>
          </p:nvPr>
        </p:nvSpPr>
        <p:spPr/>
        <p:txBody>
          <a:bodyPr/>
          <a:lstStyle/>
          <a:p>
            <a:fld id="{37CA3BF7-183F-4230-BFF4-B02224D6F6E3}" type="slidenum">
              <a:rPr lang="en-US" smtClean="0">
                <a:solidFill>
                  <a:srgbClr val="F47D4B"/>
                </a:solidFill>
              </a:rPr>
              <a:pPr/>
              <a:t>‹#›</a:t>
            </a:fld>
            <a:endParaRPr lang="en-US">
              <a:solidFill>
                <a:srgbClr val="F47D4B"/>
              </a:solidFill>
            </a:endParaRPr>
          </a:p>
        </p:txBody>
      </p:sp>
    </p:spTree>
    <p:extLst>
      <p:ext uri="{BB962C8B-B14F-4D97-AF65-F5344CB8AC3E}">
        <p14:creationId xmlns:p14="http://schemas.microsoft.com/office/powerpoint/2010/main" val="3121414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2.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117077" y="404226"/>
            <a:ext cx="1554483" cy="182880"/>
          </a:xfrm>
          <a:prstGeom prst="rect">
            <a:avLst/>
          </a:prstGeom>
        </p:spPr>
      </p:pic>
      <p:sp>
        <p:nvSpPr>
          <p:cNvPr id="2" name="Title Placeholder 1"/>
          <p:cNvSpPr>
            <a:spLocks noGrp="1"/>
          </p:cNvSpPr>
          <p:nvPr>
            <p:ph type="title"/>
          </p:nvPr>
        </p:nvSpPr>
        <p:spPr>
          <a:xfrm>
            <a:off x="457200" y="679228"/>
            <a:ext cx="8229600" cy="807720"/>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457201" y="1735138"/>
            <a:ext cx="3962400" cy="38481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880060" y="6118310"/>
            <a:ext cx="2810751" cy="252412"/>
          </a:xfrm>
          <a:prstGeom prst="rect">
            <a:avLst/>
          </a:prstGeom>
        </p:spPr>
        <p:txBody>
          <a:bodyPr vert="horz" lIns="0" tIns="0" rIns="0" bIns="0" rtlCol="0" anchor="b"/>
          <a:lstStyle>
            <a:lvl1pPr algn="r">
              <a:defRPr sz="500" b="1" i="0" cap="all" baseline="0">
                <a:solidFill>
                  <a:schemeClr val="accent2"/>
                </a:solidFill>
                <a:latin typeface="+mn-lt"/>
              </a:defRPr>
            </a:lvl1pPr>
          </a:lstStyle>
          <a:p>
            <a:r>
              <a:rPr lang="en-US">
                <a:solidFill>
                  <a:srgbClr val="F47D4B"/>
                </a:solidFill>
              </a:rPr>
              <a:t>Equity Investor Presentation 2015</a:t>
            </a:r>
          </a:p>
        </p:txBody>
      </p:sp>
      <p:sp>
        <p:nvSpPr>
          <p:cNvPr id="6" name="Slide Number Placeholder 5"/>
          <p:cNvSpPr>
            <a:spLocks noGrp="1"/>
          </p:cNvSpPr>
          <p:nvPr>
            <p:ph type="sldNum" sz="quarter" idx="4"/>
          </p:nvPr>
        </p:nvSpPr>
        <p:spPr>
          <a:xfrm>
            <a:off x="8345488" y="6409818"/>
            <a:ext cx="326072" cy="242570"/>
          </a:xfrm>
          <a:prstGeom prst="rect">
            <a:avLst/>
          </a:prstGeom>
        </p:spPr>
        <p:txBody>
          <a:bodyPr vert="horz" lIns="0" tIns="0" rIns="0" bIns="0" rtlCol="0" anchor="t" anchorCtr="0"/>
          <a:lstStyle>
            <a:lvl1pPr algn="r">
              <a:defRPr sz="1200" b="1" i="1">
                <a:solidFill>
                  <a:schemeClr val="accent2"/>
                </a:solidFill>
                <a:latin typeface="+mj-lt"/>
              </a:defRPr>
            </a:lvl1pPr>
          </a:lstStyle>
          <a:p>
            <a:fld id="{37CA3BF7-183F-4230-BFF4-B02224D6F6E3}" type="slidenum">
              <a:rPr lang="en-US" smtClean="0">
                <a:solidFill>
                  <a:srgbClr val="F47D4B"/>
                </a:solidFill>
              </a:rPr>
              <a:pPr/>
              <a:t>‹#›</a:t>
            </a:fld>
            <a:endParaRPr lang="en-US">
              <a:solidFill>
                <a:srgbClr val="F47D4B"/>
              </a:solidFill>
            </a:endParaRPr>
          </a:p>
        </p:txBody>
      </p:sp>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33805" y="6434513"/>
            <a:ext cx="228600" cy="228600"/>
          </a:xfrm>
          <a:prstGeom prst="rect">
            <a:avLst/>
          </a:prstGeom>
        </p:spPr>
      </p:pic>
      <p:cxnSp>
        <p:nvCxnSpPr>
          <p:cNvPr id="10" name="Straight Connector 9"/>
          <p:cNvCxnSpPr/>
          <p:nvPr/>
        </p:nvCxnSpPr>
        <p:spPr>
          <a:xfrm>
            <a:off x="8488680" y="6645733"/>
            <a:ext cx="18288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0497" y="421634"/>
            <a:ext cx="4114800" cy="138499"/>
          </a:xfrm>
          <a:prstGeom prst="rect">
            <a:avLst/>
          </a:prstGeom>
          <a:noFill/>
        </p:spPr>
        <p:txBody>
          <a:bodyPr wrap="square" lIns="0" tIns="0" rIns="0" bIns="0" rtlCol="0">
            <a:noAutofit/>
          </a:bodyPr>
          <a:lstStyle/>
          <a:p>
            <a:r>
              <a:rPr lang="en-US" sz="900" b="1" spc="100">
                <a:solidFill>
                  <a:srgbClr val="A9ABAE"/>
                </a:solidFill>
              </a:rPr>
              <a:t>FARMER MAC</a:t>
            </a:r>
          </a:p>
        </p:txBody>
      </p:sp>
    </p:spTree>
    <p:extLst>
      <p:ext uri="{BB962C8B-B14F-4D97-AF65-F5344CB8AC3E}">
        <p14:creationId xmlns:p14="http://schemas.microsoft.com/office/powerpoint/2010/main" val="388241451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defTabSz="914400" rtl="0" eaLnBrk="1" latinLnBrk="0" hangingPunct="1">
        <a:spcBef>
          <a:spcPct val="0"/>
        </a:spcBef>
        <a:buNone/>
        <a:defRPr sz="3000" b="1" i="1" kern="1200">
          <a:solidFill>
            <a:schemeClr val="tx2"/>
          </a:solidFill>
          <a:latin typeface="+mj-lt"/>
          <a:ea typeface="+mj-ea"/>
          <a:cs typeface="+mj-cs"/>
        </a:defRPr>
      </a:lvl1pPr>
    </p:titleStyle>
    <p:bodyStyle>
      <a:lvl1pPr marL="0" indent="0" algn="l" defTabSz="914400" rtl="0" eaLnBrk="1" latinLnBrk="0" hangingPunct="1">
        <a:spcBef>
          <a:spcPts val="1200"/>
        </a:spcBef>
        <a:buFontTx/>
        <a:buNone/>
        <a:defRPr sz="1400" b="1" i="1" kern="1200" cap="none" baseline="0">
          <a:solidFill>
            <a:schemeClr val="accent1"/>
          </a:solidFill>
          <a:latin typeface="Arial Body"/>
          <a:ea typeface="+mn-ea"/>
          <a:cs typeface="+mn-cs"/>
        </a:defRPr>
      </a:lvl1pPr>
      <a:lvl2pPr marL="28892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2pPr>
      <a:lvl3pPr marL="39687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3pPr>
      <a:lvl4pPr marL="625475" indent="-166688" algn="l" defTabSz="914400" rtl="0" eaLnBrk="1" latinLnBrk="0" hangingPunct="1">
        <a:spcBef>
          <a:spcPts val="300"/>
        </a:spcBef>
        <a:buFont typeface="Arial" panose="020B0604020202020204" pitchFamily="34" charset="0"/>
        <a:buChar char="•"/>
        <a:tabLst/>
        <a:defRPr sz="1200" kern="1200">
          <a:solidFill>
            <a:schemeClr val="accent5"/>
          </a:solidFill>
          <a:latin typeface="+mn-lt"/>
          <a:ea typeface="+mn-ea"/>
          <a:cs typeface="+mn-cs"/>
        </a:defRPr>
      </a:lvl4pPr>
      <a:lvl5pPr marL="808038"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117077" y="404226"/>
            <a:ext cx="1554483" cy="182880"/>
          </a:xfrm>
          <a:prstGeom prst="rect">
            <a:avLst/>
          </a:prstGeom>
        </p:spPr>
      </p:pic>
      <p:sp>
        <p:nvSpPr>
          <p:cNvPr id="2" name="Title Placeholder 1"/>
          <p:cNvSpPr>
            <a:spLocks noGrp="1"/>
          </p:cNvSpPr>
          <p:nvPr>
            <p:ph type="title"/>
          </p:nvPr>
        </p:nvSpPr>
        <p:spPr>
          <a:xfrm>
            <a:off x="457200" y="679228"/>
            <a:ext cx="8229600" cy="807720"/>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457201" y="1735138"/>
            <a:ext cx="3962400" cy="38481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880060" y="6118310"/>
            <a:ext cx="2810751" cy="252412"/>
          </a:xfrm>
          <a:prstGeom prst="rect">
            <a:avLst/>
          </a:prstGeom>
        </p:spPr>
        <p:txBody>
          <a:bodyPr vert="horz" lIns="0" tIns="0" rIns="0" bIns="0" rtlCol="0" anchor="b"/>
          <a:lstStyle>
            <a:lvl1pPr algn="r">
              <a:defRPr sz="500" b="1" i="0" cap="all" baseline="0">
                <a:solidFill>
                  <a:schemeClr val="accent2"/>
                </a:solidFill>
                <a:latin typeface="+mn-lt"/>
              </a:defRPr>
            </a:lvl1pPr>
          </a:lstStyle>
          <a:p>
            <a:r>
              <a:rPr lang="en-US">
                <a:solidFill>
                  <a:srgbClr val="F47D4B"/>
                </a:solidFill>
              </a:rPr>
              <a:t>Equity Investor Presentation 2015</a:t>
            </a:r>
          </a:p>
        </p:txBody>
      </p:sp>
      <p:sp>
        <p:nvSpPr>
          <p:cNvPr id="6" name="Slide Number Placeholder 5"/>
          <p:cNvSpPr>
            <a:spLocks noGrp="1"/>
          </p:cNvSpPr>
          <p:nvPr>
            <p:ph type="sldNum" sz="quarter" idx="4"/>
          </p:nvPr>
        </p:nvSpPr>
        <p:spPr>
          <a:xfrm>
            <a:off x="8345488" y="6409818"/>
            <a:ext cx="326072" cy="242570"/>
          </a:xfrm>
          <a:prstGeom prst="rect">
            <a:avLst/>
          </a:prstGeom>
        </p:spPr>
        <p:txBody>
          <a:bodyPr vert="horz" lIns="0" tIns="0" rIns="0" bIns="0" rtlCol="0" anchor="t" anchorCtr="0"/>
          <a:lstStyle>
            <a:lvl1pPr algn="r">
              <a:defRPr sz="1200" b="1" i="1">
                <a:solidFill>
                  <a:schemeClr val="accent2"/>
                </a:solidFill>
                <a:latin typeface="+mj-lt"/>
              </a:defRPr>
            </a:lvl1pPr>
          </a:lstStyle>
          <a:p>
            <a:fld id="{37CA3BF7-183F-4230-BFF4-B02224D6F6E3}" type="slidenum">
              <a:rPr lang="en-US" smtClean="0">
                <a:solidFill>
                  <a:srgbClr val="F47D4B"/>
                </a:solidFill>
              </a:rPr>
              <a:pPr/>
              <a:t>‹#›</a:t>
            </a:fld>
            <a:endParaRPr lang="en-US">
              <a:solidFill>
                <a:srgbClr val="F47D4B"/>
              </a:solidFill>
            </a:endParaRPr>
          </a:p>
        </p:txBody>
      </p:sp>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33805" y="6434513"/>
            <a:ext cx="228600" cy="228600"/>
          </a:xfrm>
          <a:prstGeom prst="rect">
            <a:avLst/>
          </a:prstGeom>
        </p:spPr>
      </p:pic>
      <p:cxnSp>
        <p:nvCxnSpPr>
          <p:cNvPr id="10" name="Straight Connector 9"/>
          <p:cNvCxnSpPr/>
          <p:nvPr/>
        </p:nvCxnSpPr>
        <p:spPr>
          <a:xfrm>
            <a:off x="8488680" y="6645733"/>
            <a:ext cx="18288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0497" y="421634"/>
            <a:ext cx="4114800" cy="138499"/>
          </a:xfrm>
          <a:prstGeom prst="rect">
            <a:avLst/>
          </a:prstGeom>
          <a:noFill/>
        </p:spPr>
        <p:txBody>
          <a:bodyPr wrap="square" lIns="0" tIns="0" rIns="0" bIns="0" rtlCol="0">
            <a:noAutofit/>
          </a:bodyPr>
          <a:lstStyle/>
          <a:p>
            <a:r>
              <a:rPr lang="en-US" sz="900" b="1" spc="100">
                <a:solidFill>
                  <a:srgbClr val="A9ABAE"/>
                </a:solidFill>
              </a:rPr>
              <a:t>FARMER MAC</a:t>
            </a:r>
          </a:p>
        </p:txBody>
      </p:sp>
    </p:spTree>
    <p:extLst>
      <p:ext uri="{BB962C8B-B14F-4D97-AF65-F5344CB8AC3E}">
        <p14:creationId xmlns:p14="http://schemas.microsoft.com/office/powerpoint/2010/main" val="2840840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hf hdr="0" dt="0"/>
  <p:txStyles>
    <p:titleStyle>
      <a:lvl1pPr algn="l" defTabSz="914400" rtl="0" eaLnBrk="1" latinLnBrk="0" hangingPunct="1">
        <a:spcBef>
          <a:spcPct val="0"/>
        </a:spcBef>
        <a:buNone/>
        <a:defRPr sz="3000" b="1" i="1" kern="1200">
          <a:solidFill>
            <a:schemeClr val="tx2"/>
          </a:solidFill>
          <a:latin typeface="+mj-lt"/>
          <a:ea typeface="+mj-ea"/>
          <a:cs typeface="+mj-cs"/>
        </a:defRPr>
      </a:lvl1pPr>
    </p:titleStyle>
    <p:bodyStyle>
      <a:lvl1pPr marL="0" indent="0" algn="l" defTabSz="914400" rtl="0" eaLnBrk="1" latinLnBrk="0" hangingPunct="1">
        <a:spcBef>
          <a:spcPts val="1200"/>
        </a:spcBef>
        <a:buFontTx/>
        <a:buNone/>
        <a:defRPr sz="1400" b="1" i="1" kern="1200" cap="none" baseline="0">
          <a:solidFill>
            <a:schemeClr val="accent1"/>
          </a:solidFill>
          <a:latin typeface="Arial Body"/>
          <a:ea typeface="+mn-ea"/>
          <a:cs typeface="+mn-cs"/>
        </a:defRPr>
      </a:lvl1pPr>
      <a:lvl2pPr marL="28892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2pPr>
      <a:lvl3pPr marL="39687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3pPr>
      <a:lvl4pPr marL="625475" indent="-166688" algn="l" defTabSz="914400" rtl="0" eaLnBrk="1" latinLnBrk="0" hangingPunct="1">
        <a:spcBef>
          <a:spcPts val="300"/>
        </a:spcBef>
        <a:buFont typeface="Arial" panose="020B0604020202020204" pitchFamily="34" charset="0"/>
        <a:buChar char="•"/>
        <a:tabLst/>
        <a:defRPr sz="1200" kern="1200">
          <a:solidFill>
            <a:schemeClr val="accent5"/>
          </a:solidFill>
          <a:latin typeface="+mn-lt"/>
          <a:ea typeface="+mn-ea"/>
          <a:cs typeface="+mn-cs"/>
        </a:defRPr>
      </a:lvl4pPr>
      <a:lvl5pPr marL="808038"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117077" y="404226"/>
            <a:ext cx="1554483" cy="182880"/>
          </a:xfrm>
          <a:prstGeom prst="rect">
            <a:avLst/>
          </a:prstGeom>
        </p:spPr>
      </p:pic>
      <p:sp>
        <p:nvSpPr>
          <p:cNvPr id="2" name="Title Placeholder 1"/>
          <p:cNvSpPr>
            <a:spLocks noGrp="1"/>
          </p:cNvSpPr>
          <p:nvPr>
            <p:ph type="title"/>
          </p:nvPr>
        </p:nvSpPr>
        <p:spPr>
          <a:xfrm>
            <a:off x="457200" y="679228"/>
            <a:ext cx="8229600" cy="807720"/>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457201" y="1735138"/>
            <a:ext cx="3962400" cy="38481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880060" y="6118310"/>
            <a:ext cx="2810751" cy="252412"/>
          </a:xfrm>
          <a:prstGeom prst="rect">
            <a:avLst/>
          </a:prstGeom>
        </p:spPr>
        <p:txBody>
          <a:bodyPr vert="horz" lIns="0" tIns="0" rIns="0" bIns="0" rtlCol="0" anchor="b"/>
          <a:lstStyle>
            <a:lvl1pPr algn="r">
              <a:defRPr sz="500" b="1" i="0" cap="all" baseline="0">
                <a:solidFill>
                  <a:schemeClr val="accent2"/>
                </a:solidFill>
                <a:latin typeface="+mn-lt"/>
              </a:defRPr>
            </a:lvl1pPr>
          </a:lstStyle>
          <a:p>
            <a:r>
              <a:rPr lang="en-US">
                <a:solidFill>
                  <a:srgbClr val="F47D4B"/>
                </a:solidFill>
              </a:rPr>
              <a:t>Equity Investor Presentation 2015</a:t>
            </a:r>
          </a:p>
        </p:txBody>
      </p:sp>
      <p:sp>
        <p:nvSpPr>
          <p:cNvPr id="6" name="Slide Number Placeholder 5"/>
          <p:cNvSpPr>
            <a:spLocks noGrp="1"/>
          </p:cNvSpPr>
          <p:nvPr>
            <p:ph type="sldNum" sz="quarter" idx="4"/>
          </p:nvPr>
        </p:nvSpPr>
        <p:spPr>
          <a:xfrm>
            <a:off x="8345488" y="6409818"/>
            <a:ext cx="326072" cy="242570"/>
          </a:xfrm>
          <a:prstGeom prst="rect">
            <a:avLst/>
          </a:prstGeom>
        </p:spPr>
        <p:txBody>
          <a:bodyPr vert="horz" lIns="0" tIns="0" rIns="0" bIns="0" rtlCol="0" anchor="t" anchorCtr="0"/>
          <a:lstStyle>
            <a:lvl1pPr algn="r">
              <a:defRPr sz="1200" b="1" i="1">
                <a:solidFill>
                  <a:schemeClr val="accent2"/>
                </a:solidFill>
                <a:latin typeface="+mj-lt"/>
              </a:defRPr>
            </a:lvl1pPr>
          </a:lstStyle>
          <a:p>
            <a:fld id="{37CA3BF7-183F-4230-BFF4-B02224D6F6E3}" type="slidenum">
              <a:rPr lang="en-US" smtClean="0">
                <a:solidFill>
                  <a:srgbClr val="F47D4B"/>
                </a:solidFill>
              </a:rPr>
              <a:pPr/>
              <a:t>‹#›</a:t>
            </a:fld>
            <a:endParaRPr lang="en-US">
              <a:solidFill>
                <a:srgbClr val="F47D4B"/>
              </a:solidFill>
            </a:endParaRPr>
          </a:p>
        </p:txBody>
      </p:sp>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33805" y="6434513"/>
            <a:ext cx="228600" cy="228600"/>
          </a:xfrm>
          <a:prstGeom prst="rect">
            <a:avLst/>
          </a:prstGeom>
        </p:spPr>
      </p:pic>
      <p:cxnSp>
        <p:nvCxnSpPr>
          <p:cNvPr id="10" name="Straight Connector 9"/>
          <p:cNvCxnSpPr/>
          <p:nvPr/>
        </p:nvCxnSpPr>
        <p:spPr>
          <a:xfrm>
            <a:off x="8488680" y="6645733"/>
            <a:ext cx="18288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0497" y="421634"/>
            <a:ext cx="4114800" cy="138499"/>
          </a:xfrm>
          <a:prstGeom prst="rect">
            <a:avLst/>
          </a:prstGeom>
          <a:noFill/>
        </p:spPr>
        <p:txBody>
          <a:bodyPr wrap="square" lIns="0" tIns="0" rIns="0" bIns="0" rtlCol="0">
            <a:noAutofit/>
          </a:bodyPr>
          <a:lstStyle/>
          <a:p>
            <a:r>
              <a:rPr lang="en-US" sz="900" b="1" spc="100">
                <a:solidFill>
                  <a:srgbClr val="A9ABAE"/>
                </a:solidFill>
              </a:rPr>
              <a:t>FARMER MAC</a:t>
            </a:r>
          </a:p>
        </p:txBody>
      </p:sp>
    </p:spTree>
    <p:extLst>
      <p:ext uri="{BB962C8B-B14F-4D97-AF65-F5344CB8AC3E}">
        <p14:creationId xmlns:p14="http://schemas.microsoft.com/office/powerpoint/2010/main" val="265955693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hf hdr="0" dt="0"/>
  <p:txStyles>
    <p:titleStyle>
      <a:lvl1pPr algn="l" defTabSz="914400" rtl="0" eaLnBrk="1" latinLnBrk="0" hangingPunct="1">
        <a:spcBef>
          <a:spcPct val="0"/>
        </a:spcBef>
        <a:buNone/>
        <a:defRPr sz="3000" b="1" i="1" kern="1200">
          <a:solidFill>
            <a:schemeClr val="tx2"/>
          </a:solidFill>
          <a:latin typeface="+mj-lt"/>
          <a:ea typeface="+mj-ea"/>
          <a:cs typeface="+mj-cs"/>
        </a:defRPr>
      </a:lvl1pPr>
    </p:titleStyle>
    <p:bodyStyle>
      <a:lvl1pPr marL="0" indent="0" algn="l" defTabSz="914400" rtl="0" eaLnBrk="1" latinLnBrk="0" hangingPunct="1">
        <a:spcBef>
          <a:spcPts val="1200"/>
        </a:spcBef>
        <a:buFontTx/>
        <a:buNone/>
        <a:defRPr sz="1400" b="1" i="1" kern="1200" cap="none" baseline="0">
          <a:solidFill>
            <a:schemeClr val="accent1"/>
          </a:solidFill>
          <a:latin typeface="Arial Body"/>
          <a:ea typeface="+mn-ea"/>
          <a:cs typeface="+mn-cs"/>
        </a:defRPr>
      </a:lvl1pPr>
      <a:lvl2pPr marL="28892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2pPr>
      <a:lvl3pPr marL="39687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3pPr>
      <a:lvl4pPr marL="625475" indent="-166688" algn="l" defTabSz="914400" rtl="0" eaLnBrk="1" latinLnBrk="0" hangingPunct="1">
        <a:spcBef>
          <a:spcPts val="300"/>
        </a:spcBef>
        <a:buFont typeface="Arial" panose="020B0604020202020204" pitchFamily="34" charset="0"/>
        <a:buChar char="•"/>
        <a:tabLst/>
        <a:defRPr sz="1200" kern="1200">
          <a:solidFill>
            <a:schemeClr val="accent5"/>
          </a:solidFill>
          <a:latin typeface="+mn-lt"/>
          <a:ea typeface="+mn-ea"/>
          <a:cs typeface="+mn-cs"/>
        </a:defRPr>
      </a:lvl4pPr>
      <a:lvl5pPr marL="808038"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117077" y="404226"/>
            <a:ext cx="1554483" cy="182880"/>
          </a:xfrm>
          <a:prstGeom prst="rect">
            <a:avLst/>
          </a:prstGeom>
        </p:spPr>
      </p:pic>
      <p:sp>
        <p:nvSpPr>
          <p:cNvPr id="2" name="Title Placeholder 1"/>
          <p:cNvSpPr>
            <a:spLocks noGrp="1"/>
          </p:cNvSpPr>
          <p:nvPr>
            <p:ph type="title"/>
          </p:nvPr>
        </p:nvSpPr>
        <p:spPr>
          <a:xfrm>
            <a:off x="457200" y="679228"/>
            <a:ext cx="8229600" cy="807720"/>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457201" y="1735138"/>
            <a:ext cx="3962400" cy="38481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880060" y="6118310"/>
            <a:ext cx="2810751" cy="252412"/>
          </a:xfrm>
          <a:prstGeom prst="rect">
            <a:avLst/>
          </a:prstGeom>
        </p:spPr>
        <p:txBody>
          <a:bodyPr vert="horz" lIns="0" tIns="0" rIns="0" bIns="0" rtlCol="0" anchor="b"/>
          <a:lstStyle>
            <a:lvl1pPr algn="r">
              <a:defRPr sz="500" b="1" i="0" cap="all" baseline="0">
                <a:solidFill>
                  <a:schemeClr val="accent2"/>
                </a:solidFill>
                <a:latin typeface="+mn-lt"/>
              </a:defRPr>
            </a:lvl1pPr>
          </a:lstStyle>
          <a:p>
            <a:r>
              <a:rPr lang="en-US">
                <a:solidFill>
                  <a:srgbClr val="F47D4B"/>
                </a:solidFill>
              </a:rPr>
              <a:t>Equity Investor Presentation 2015</a:t>
            </a:r>
          </a:p>
        </p:txBody>
      </p:sp>
      <p:sp>
        <p:nvSpPr>
          <p:cNvPr id="6" name="Slide Number Placeholder 5"/>
          <p:cNvSpPr>
            <a:spLocks noGrp="1"/>
          </p:cNvSpPr>
          <p:nvPr>
            <p:ph type="sldNum" sz="quarter" idx="4"/>
          </p:nvPr>
        </p:nvSpPr>
        <p:spPr>
          <a:xfrm>
            <a:off x="8345488" y="6409818"/>
            <a:ext cx="326072" cy="242570"/>
          </a:xfrm>
          <a:prstGeom prst="rect">
            <a:avLst/>
          </a:prstGeom>
        </p:spPr>
        <p:txBody>
          <a:bodyPr vert="horz" lIns="0" tIns="0" rIns="0" bIns="0" rtlCol="0" anchor="t" anchorCtr="0"/>
          <a:lstStyle>
            <a:lvl1pPr algn="r">
              <a:defRPr sz="1200" b="1" i="1">
                <a:solidFill>
                  <a:schemeClr val="accent2"/>
                </a:solidFill>
                <a:latin typeface="+mj-lt"/>
              </a:defRPr>
            </a:lvl1pPr>
          </a:lstStyle>
          <a:p>
            <a:fld id="{37CA3BF7-183F-4230-BFF4-B02224D6F6E3}" type="slidenum">
              <a:rPr lang="en-US" smtClean="0">
                <a:solidFill>
                  <a:srgbClr val="F47D4B"/>
                </a:solidFill>
              </a:rPr>
              <a:pPr/>
              <a:t>‹#›</a:t>
            </a:fld>
            <a:endParaRPr lang="en-US">
              <a:solidFill>
                <a:srgbClr val="F47D4B"/>
              </a:solidFill>
            </a:endParaRPr>
          </a:p>
        </p:txBody>
      </p:sp>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33805" y="6434513"/>
            <a:ext cx="228600" cy="228600"/>
          </a:xfrm>
          <a:prstGeom prst="rect">
            <a:avLst/>
          </a:prstGeom>
        </p:spPr>
      </p:pic>
      <p:cxnSp>
        <p:nvCxnSpPr>
          <p:cNvPr id="10" name="Straight Connector 9"/>
          <p:cNvCxnSpPr/>
          <p:nvPr/>
        </p:nvCxnSpPr>
        <p:spPr>
          <a:xfrm>
            <a:off x="8488680" y="6645733"/>
            <a:ext cx="18288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0497" y="421634"/>
            <a:ext cx="4114800" cy="138499"/>
          </a:xfrm>
          <a:prstGeom prst="rect">
            <a:avLst/>
          </a:prstGeom>
          <a:noFill/>
        </p:spPr>
        <p:txBody>
          <a:bodyPr wrap="square" lIns="0" tIns="0" rIns="0" bIns="0" rtlCol="0">
            <a:noAutofit/>
          </a:bodyPr>
          <a:lstStyle/>
          <a:p>
            <a:r>
              <a:rPr lang="en-US" sz="900" b="1" spc="100">
                <a:solidFill>
                  <a:srgbClr val="A9ABAE"/>
                </a:solidFill>
              </a:rPr>
              <a:t>FARMER MAC</a:t>
            </a:r>
          </a:p>
        </p:txBody>
      </p:sp>
    </p:spTree>
    <p:extLst>
      <p:ext uri="{BB962C8B-B14F-4D97-AF65-F5344CB8AC3E}">
        <p14:creationId xmlns:p14="http://schemas.microsoft.com/office/powerpoint/2010/main" val="694830833"/>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Lst>
  <p:hf hdr="0" dt="0"/>
  <p:txStyles>
    <p:titleStyle>
      <a:lvl1pPr algn="l" defTabSz="914400" rtl="0" eaLnBrk="1" latinLnBrk="0" hangingPunct="1">
        <a:spcBef>
          <a:spcPct val="0"/>
        </a:spcBef>
        <a:buNone/>
        <a:defRPr sz="3000" b="1" i="1" kern="1200">
          <a:solidFill>
            <a:schemeClr val="tx2"/>
          </a:solidFill>
          <a:latin typeface="+mj-lt"/>
          <a:ea typeface="+mj-ea"/>
          <a:cs typeface="+mj-cs"/>
        </a:defRPr>
      </a:lvl1pPr>
    </p:titleStyle>
    <p:bodyStyle>
      <a:lvl1pPr marL="0" indent="0" algn="l" defTabSz="914400" rtl="0" eaLnBrk="1" latinLnBrk="0" hangingPunct="1">
        <a:spcBef>
          <a:spcPts val="1200"/>
        </a:spcBef>
        <a:buFontTx/>
        <a:buNone/>
        <a:defRPr sz="1400" b="1" i="1" kern="1200" cap="none" baseline="0">
          <a:solidFill>
            <a:schemeClr val="accent1"/>
          </a:solidFill>
          <a:latin typeface="Arial Body"/>
          <a:ea typeface="+mn-ea"/>
          <a:cs typeface="+mn-cs"/>
        </a:defRPr>
      </a:lvl1pPr>
      <a:lvl2pPr marL="28892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2pPr>
      <a:lvl3pPr marL="39687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3pPr>
      <a:lvl4pPr marL="625475" indent="-166688" algn="l" defTabSz="914400" rtl="0" eaLnBrk="1" latinLnBrk="0" hangingPunct="1">
        <a:spcBef>
          <a:spcPts val="300"/>
        </a:spcBef>
        <a:buFont typeface="Arial" panose="020B0604020202020204" pitchFamily="34" charset="0"/>
        <a:buChar char="•"/>
        <a:tabLst/>
        <a:defRPr sz="1200" kern="1200">
          <a:solidFill>
            <a:schemeClr val="accent5"/>
          </a:solidFill>
          <a:latin typeface="+mn-lt"/>
          <a:ea typeface="+mn-ea"/>
          <a:cs typeface="+mn-cs"/>
        </a:defRPr>
      </a:lvl4pPr>
      <a:lvl5pPr marL="808038"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117077" y="404226"/>
            <a:ext cx="1554483" cy="182880"/>
          </a:xfrm>
          <a:prstGeom prst="rect">
            <a:avLst/>
          </a:prstGeom>
        </p:spPr>
      </p:pic>
      <p:sp>
        <p:nvSpPr>
          <p:cNvPr id="2" name="Title Placeholder 1"/>
          <p:cNvSpPr>
            <a:spLocks noGrp="1"/>
          </p:cNvSpPr>
          <p:nvPr>
            <p:ph type="title"/>
          </p:nvPr>
        </p:nvSpPr>
        <p:spPr>
          <a:xfrm>
            <a:off x="457200" y="679228"/>
            <a:ext cx="8229600" cy="807720"/>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457201" y="1735138"/>
            <a:ext cx="3962400" cy="38481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880060" y="6118310"/>
            <a:ext cx="2810751" cy="252412"/>
          </a:xfrm>
          <a:prstGeom prst="rect">
            <a:avLst/>
          </a:prstGeom>
        </p:spPr>
        <p:txBody>
          <a:bodyPr vert="horz" lIns="0" tIns="0" rIns="0" bIns="0" rtlCol="0" anchor="b"/>
          <a:lstStyle>
            <a:lvl1pPr algn="r">
              <a:defRPr sz="500" b="1" i="0" cap="all" baseline="0">
                <a:solidFill>
                  <a:schemeClr val="accent2"/>
                </a:solidFill>
                <a:latin typeface="+mn-lt"/>
              </a:defRPr>
            </a:lvl1pPr>
          </a:lstStyle>
          <a:p>
            <a:r>
              <a:rPr lang="en-US"/>
              <a:t>Equity Investor Presentation</a:t>
            </a:r>
          </a:p>
        </p:txBody>
      </p:sp>
      <p:sp>
        <p:nvSpPr>
          <p:cNvPr id="6" name="Slide Number Placeholder 5"/>
          <p:cNvSpPr>
            <a:spLocks noGrp="1"/>
          </p:cNvSpPr>
          <p:nvPr>
            <p:ph type="sldNum" sz="quarter" idx="4"/>
          </p:nvPr>
        </p:nvSpPr>
        <p:spPr>
          <a:xfrm>
            <a:off x="8345488" y="6409818"/>
            <a:ext cx="326072" cy="242570"/>
          </a:xfrm>
          <a:prstGeom prst="rect">
            <a:avLst/>
          </a:prstGeom>
        </p:spPr>
        <p:txBody>
          <a:bodyPr vert="horz" lIns="0" tIns="0" rIns="0" bIns="0" rtlCol="0" anchor="t" anchorCtr="0"/>
          <a:lstStyle>
            <a:lvl1pPr algn="r">
              <a:defRPr sz="1200" b="1" i="1">
                <a:solidFill>
                  <a:schemeClr val="accent2"/>
                </a:solidFill>
                <a:latin typeface="+mj-lt"/>
              </a:defRPr>
            </a:lvl1pPr>
          </a:lstStyle>
          <a:p>
            <a:fld id="{37CA3BF7-183F-4230-BFF4-B02224D6F6E3}" type="slidenum">
              <a:rPr lang="en-US" smtClean="0"/>
              <a:pPr/>
              <a:t>‹#›</a:t>
            </a:fld>
            <a:endParaRPr lang="en-US"/>
          </a:p>
        </p:txBody>
      </p:sp>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33805" y="6434513"/>
            <a:ext cx="228600" cy="228600"/>
          </a:xfrm>
          <a:prstGeom prst="rect">
            <a:avLst/>
          </a:prstGeom>
        </p:spPr>
      </p:pic>
      <p:cxnSp>
        <p:nvCxnSpPr>
          <p:cNvPr id="10" name="Straight Connector 9"/>
          <p:cNvCxnSpPr/>
          <p:nvPr/>
        </p:nvCxnSpPr>
        <p:spPr>
          <a:xfrm>
            <a:off x="8488680" y="6645733"/>
            <a:ext cx="18288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0497" y="421634"/>
            <a:ext cx="4114800" cy="138499"/>
          </a:xfrm>
          <a:prstGeom prst="rect">
            <a:avLst/>
          </a:prstGeom>
          <a:noFill/>
        </p:spPr>
        <p:txBody>
          <a:bodyPr wrap="square" lIns="0" tIns="0" rIns="0" bIns="0" rtlCol="0">
            <a:noAutofit/>
          </a:bodyPr>
          <a:lstStyle/>
          <a:p>
            <a:r>
              <a:rPr lang="en-US" sz="900" b="1" spc="100" baseline="0">
                <a:solidFill>
                  <a:schemeClr val="accent3"/>
                </a:solidFill>
              </a:rPr>
              <a:t>FARMER MAC</a:t>
            </a:r>
          </a:p>
        </p:txBody>
      </p:sp>
    </p:spTree>
    <p:extLst>
      <p:ext uri="{BB962C8B-B14F-4D97-AF65-F5344CB8AC3E}">
        <p14:creationId xmlns:p14="http://schemas.microsoft.com/office/powerpoint/2010/main" val="1414041629"/>
      </p:ext>
    </p:extLst>
  </p:cSld>
  <p:clrMap bg1="lt1" tx1="dk1" bg2="lt2" tx2="dk2" accent1="accent1" accent2="accent2" accent3="accent3" accent4="accent4" accent5="accent5" accent6="accent6" hlink="hlink" folHlink="folHlink"/>
  <p:sldLayoutIdLst>
    <p:sldLayoutId id="2147484469" r:id="rId1"/>
    <p:sldLayoutId id="2147484470" r:id="rId2"/>
    <p:sldLayoutId id="2147484471" r:id="rId3"/>
    <p:sldLayoutId id="2147484472" r:id="rId4"/>
    <p:sldLayoutId id="2147484473" r:id="rId5"/>
    <p:sldLayoutId id="2147484474" r:id="rId6"/>
    <p:sldLayoutId id="2147484475" r:id="rId7"/>
    <p:sldLayoutId id="2147484476" r:id="rId8"/>
    <p:sldLayoutId id="2147484477" r:id="rId9"/>
    <p:sldLayoutId id="2147484478" r:id="rId10"/>
    <p:sldLayoutId id="2147484479" r:id="rId11"/>
    <p:sldLayoutId id="2147484480" r:id="rId12"/>
  </p:sldLayoutIdLst>
  <p:hf hdr="0" dt="0"/>
  <p:txStyles>
    <p:titleStyle>
      <a:lvl1pPr algn="l" defTabSz="914400" rtl="0" eaLnBrk="1" latinLnBrk="0" hangingPunct="1">
        <a:spcBef>
          <a:spcPct val="0"/>
        </a:spcBef>
        <a:buNone/>
        <a:defRPr sz="3000" b="1" i="1" kern="1200">
          <a:solidFill>
            <a:schemeClr val="tx2"/>
          </a:solidFill>
          <a:latin typeface="+mj-lt"/>
          <a:ea typeface="+mj-ea"/>
          <a:cs typeface="+mj-cs"/>
        </a:defRPr>
      </a:lvl1pPr>
    </p:titleStyle>
    <p:bodyStyle>
      <a:lvl1pPr marL="0" indent="0" algn="l" defTabSz="914400" rtl="0" eaLnBrk="1" latinLnBrk="0" hangingPunct="1">
        <a:spcBef>
          <a:spcPts val="1200"/>
        </a:spcBef>
        <a:buFontTx/>
        <a:buNone/>
        <a:defRPr sz="1400" b="1" i="1" kern="1200" cap="none" baseline="0">
          <a:solidFill>
            <a:schemeClr val="accent1"/>
          </a:solidFill>
          <a:latin typeface="Arial Body"/>
          <a:ea typeface="+mn-ea"/>
          <a:cs typeface="+mn-cs"/>
        </a:defRPr>
      </a:lvl1pPr>
      <a:lvl2pPr marL="28892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2pPr>
      <a:lvl3pPr marL="396875"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3pPr>
      <a:lvl4pPr marL="625475" indent="-166688" algn="l" defTabSz="914400" rtl="0" eaLnBrk="1" latinLnBrk="0" hangingPunct="1">
        <a:spcBef>
          <a:spcPts val="300"/>
        </a:spcBef>
        <a:buFont typeface="Arial" panose="020B0604020202020204" pitchFamily="34" charset="0"/>
        <a:buChar char="•"/>
        <a:tabLst/>
        <a:defRPr sz="1200" kern="1200">
          <a:solidFill>
            <a:schemeClr val="accent5"/>
          </a:solidFill>
          <a:latin typeface="+mn-lt"/>
          <a:ea typeface="+mn-ea"/>
          <a:cs typeface="+mn-cs"/>
        </a:defRPr>
      </a:lvl4pPr>
      <a:lvl5pPr marL="808038" indent="-166688" algn="l" defTabSz="914400" rtl="0" eaLnBrk="1" latinLnBrk="0" hangingPunct="1">
        <a:spcBef>
          <a:spcPts val="300"/>
        </a:spcBef>
        <a:buFont typeface="Arial" panose="020B0604020202020204" pitchFamily="34" charset="0"/>
        <a:buChar char="»"/>
        <a:defRPr sz="1200" kern="1200">
          <a:solidFill>
            <a:schemeClr val="accent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21C_6EE892E4.xml"/><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microsoft.com/office/2018/10/relationships/comments" Target="../comments/modernComment_5D1_78B78A9D.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6A8_D34A91DF.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41.xml"/><Relationship Id="rId4" Type="http://schemas.openxmlformats.org/officeDocument/2006/relationships/chart" Target="../charts/char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8/10/relationships/comments" Target="../comments/modernComment_6A9_587C9452.xml"/><Relationship Id="rId1" Type="http://schemas.openxmlformats.org/officeDocument/2006/relationships/slideLayout" Target="../slideLayouts/slideLayout32.xml"/><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3" Type="http://schemas.openxmlformats.org/officeDocument/2006/relationships/hyperlink" Target="https://www.ers.usda.gov/data-products/farm-income-and-wealth-statistics/data-files-us-and-state-level-farm-income-and-wealth-statistics/" TargetMode="External"/><Relationship Id="rId2" Type="http://schemas.openxmlformats.org/officeDocument/2006/relationships/hyperlink" Target="https://data.ers.usda.gov/reports.aspx?ID=17835" TargetMode="Externa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3" Type="http://schemas.openxmlformats.org/officeDocument/2006/relationships/hyperlink" Target="mailto:rowens@farmermac.com"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5" Type="http://schemas.openxmlformats.org/officeDocument/2006/relationships/hyperlink" Target="https://www.farmermac.com/investors/debt-securities/" TargetMode="External"/><Relationship Id="rId4" Type="http://schemas.openxmlformats.org/officeDocument/2006/relationships/hyperlink" Target="mailto:dasuncion@farmermac.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0.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E5803FC-D4D1-2EB3-AEF1-4A6872FBF10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p:txBody>
          <a:bodyPr>
            <a:normAutofit fontScale="90000"/>
          </a:bodyPr>
          <a:lstStyle/>
          <a:p>
            <a:br>
              <a:rPr lang="en-US"/>
            </a:br>
            <a:endParaRPr lang="en-US"/>
          </a:p>
        </p:txBody>
      </p:sp>
      <p:sp>
        <p:nvSpPr>
          <p:cNvPr id="3" name="Subtitle 2"/>
          <p:cNvSpPr>
            <a:spLocks noGrp="1"/>
          </p:cNvSpPr>
          <p:nvPr>
            <p:ph type="subTitle" idx="1"/>
          </p:nvPr>
        </p:nvSpPr>
        <p:spPr/>
        <p:txBody>
          <a:bodyPr>
            <a:normAutofit/>
          </a:bodyPr>
          <a:lstStyle/>
          <a:p>
            <a:r>
              <a:rPr lang="en-US" sz="1600">
                <a:solidFill>
                  <a:schemeClr val="accent5"/>
                </a:solidFill>
              </a:rPr>
              <a:t>Debt Investor</a:t>
            </a:r>
            <a:br>
              <a:rPr lang="en-US" sz="1600">
                <a:solidFill>
                  <a:schemeClr val="accent5"/>
                </a:solidFill>
              </a:rPr>
            </a:br>
            <a:r>
              <a:rPr lang="en-US" sz="1600">
                <a:solidFill>
                  <a:schemeClr val="accent5"/>
                </a:solidFill>
              </a:rPr>
              <a:t>Presentation</a:t>
            </a:r>
          </a:p>
        </p:txBody>
      </p:sp>
      <p:sp>
        <p:nvSpPr>
          <p:cNvPr id="4" name="Text Placeholder 3"/>
          <p:cNvSpPr>
            <a:spLocks noGrp="1"/>
          </p:cNvSpPr>
          <p:nvPr>
            <p:ph type="body" sz="quarter" idx="13"/>
          </p:nvPr>
        </p:nvSpPr>
        <p:spPr/>
        <p:txBody>
          <a:bodyPr/>
          <a:lstStyle/>
          <a:p>
            <a:r>
              <a:rPr lang="en-US" sz="1600"/>
              <a:t>Third Quarter 2023</a:t>
            </a:r>
          </a:p>
          <a:p>
            <a:endParaRPr lang="en-US"/>
          </a:p>
        </p:txBody>
      </p:sp>
    </p:spTree>
    <p:extLst>
      <p:ext uri="{BB962C8B-B14F-4D97-AF65-F5344CB8AC3E}">
        <p14:creationId xmlns:p14="http://schemas.microsoft.com/office/powerpoint/2010/main" val="1501679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nvGraphicFramePr>
        <p:xfrm>
          <a:off x="457200" y="1550080"/>
          <a:ext cx="8475834" cy="4526418"/>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57200" y="679228"/>
            <a:ext cx="8229600" cy="807720"/>
          </a:xfrm>
        </p:spPr>
        <p:txBody>
          <a:bodyPr>
            <a:normAutofit/>
          </a:bodyPr>
          <a:lstStyle/>
          <a:p>
            <a:r>
              <a:rPr lang="en-US"/>
              <a:t>Strong and Growing Equity Capital Base</a:t>
            </a:r>
          </a:p>
        </p:txBody>
      </p:sp>
      <p:sp>
        <p:nvSpPr>
          <p:cNvPr id="5" name="Slide Number Placeholder 4"/>
          <p:cNvSpPr>
            <a:spLocks noGrp="1"/>
          </p:cNvSpPr>
          <p:nvPr>
            <p:ph type="sldNum" sz="quarter" idx="12"/>
          </p:nvPr>
        </p:nvSpPr>
        <p:spPr/>
        <p:txBody>
          <a:bodyPr/>
          <a:lstStyle/>
          <a:p>
            <a:fld id="{37CA3BF7-183F-4230-BFF4-B02224D6F6E3}" type="slidenum">
              <a:rPr lang="en-US" smtClean="0"/>
              <a:t>10</a:t>
            </a:fld>
            <a:endParaRPr lang="en-US"/>
          </a:p>
        </p:txBody>
      </p:sp>
      <p:sp>
        <p:nvSpPr>
          <p:cNvPr id="13" name="TextBox 12"/>
          <p:cNvSpPr txBox="1"/>
          <p:nvPr/>
        </p:nvSpPr>
        <p:spPr>
          <a:xfrm>
            <a:off x="893427" y="6409818"/>
            <a:ext cx="6635163" cy="246221"/>
          </a:xfrm>
          <a:prstGeom prst="rect">
            <a:avLst/>
          </a:prstGeom>
          <a:noFill/>
        </p:spPr>
        <p:txBody>
          <a:bodyPr wrap="square" lIns="0" tIns="0" rIns="0" bIns="0" rtlCol="0">
            <a:noAutofit/>
          </a:bodyPr>
          <a:lstStyle/>
          <a:p>
            <a:r>
              <a:rPr lang="en-US" sz="900">
                <a:solidFill>
                  <a:schemeClr val="accent5"/>
                </a:solidFill>
              </a:rPr>
              <a:t>Statutory Minimum Core Capital defined as total stockholders’ equity less accumulated other comprehensive income.</a:t>
            </a:r>
          </a:p>
          <a:p>
            <a:endParaRPr lang="en-US" sz="900">
              <a:solidFill>
                <a:schemeClr val="accent5"/>
              </a:solidFill>
            </a:endParaRPr>
          </a:p>
        </p:txBody>
      </p:sp>
    </p:spTree>
    <p:extLst>
      <p:ext uri="{BB962C8B-B14F-4D97-AF65-F5344CB8AC3E}">
        <p14:creationId xmlns:p14="http://schemas.microsoft.com/office/powerpoint/2010/main" val="1860735716"/>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F1D92569-0846-4A4A-A101-97305D859A50}"/>
              </a:ext>
            </a:extLst>
          </p:cNvPr>
          <p:cNvGraphicFramePr>
            <a:graphicFrameLocks noGrp="1"/>
          </p:cNvGraphicFramePr>
          <p:nvPr>
            <p:ph idx="1"/>
            <p:custDataLst>
              <p:tags r:id="rId1"/>
            </p:custDataLst>
          </p:nvPr>
        </p:nvGraphicFramePr>
        <p:xfrm>
          <a:off x="411735" y="1456818"/>
          <a:ext cx="8188770" cy="4839308"/>
        </p:xfrm>
        <a:graphic>
          <a:graphicData uri="http://schemas.openxmlformats.org/drawingml/2006/table">
            <a:tbl>
              <a:tblPr firstRow="1" bandRow="1">
                <a:tableStyleId>{5C22544A-7EE6-4342-B048-85BDC9FD1C3A}</a:tableStyleId>
              </a:tblPr>
              <a:tblGrid>
                <a:gridCol w="1660346">
                  <a:extLst>
                    <a:ext uri="{9D8B030D-6E8A-4147-A177-3AD203B41FA5}">
                      <a16:colId xmlns:a16="http://schemas.microsoft.com/office/drawing/2014/main" val="1405665252"/>
                    </a:ext>
                  </a:extLst>
                </a:gridCol>
                <a:gridCol w="1269543">
                  <a:extLst>
                    <a:ext uri="{9D8B030D-6E8A-4147-A177-3AD203B41FA5}">
                      <a16:colId xmlns:a16="http://schemas.microsoft.com/office/drawing/2014/main" val="855054498"/>
                    </a:ext>
                  </a:extLst>
                </a:gridCol>
                <a:gridCol w="1481963">
                  <a:extLst>
                    <a:ext uri="{9D8B030D-6E8A-4147-A177-3AD203B41FA5}">
                      <a16:colId xmlns:a16="http://schemas.microsoft.com/office/drawing/2014/main" val="2226870075"/>
                    </a:ext>
                  </a:extLst>
                </a:gridCol>
                <a:gridCol w="1481963">
                  <a:extLst>
                    <a:ext uri="{9D8B030D-6E8A-4147-A177-3AD203B41FA5}">
                      <a16:colId xmlns:a16="http://schemas.microsoft.com/office/drawing/2014/main" val="2072121070"/>
                    </a:ext>
                  </a:extLst>
                </a:gridCol>
                <a:gridCol w="1019175">
                  <a:extLst>
                    <a:ext uri="{9D8B030D-6E8A-4147-A177-3AD203B41FA5}">
                      <a16:colId xmlns:a16="http://schemas.microsoft.com/office/drawing/2014/main" val="909032578"/>
                    </a:ext>
                  </a:extLst>
                </a:gridCol>
                <a:gridCol w="1275780">
                  <a:extLst>
                    <a:ext uri="{9D8B030D-6E8A-4147-A177-3AD203B41FA5}">
                      <a16:colId xmlns:a16="http://schemas.microsoft.com/office/drawing/2014/main" val="2225133891"/>
                    </a:ext>
                  </a:extLst>
                </a:gridCol>
              </a:tblGrid>
              <a:tr h="358748">
                <a:tc>
                  <a:txBody>
                    <a:bodyPr/>
                    <a:lstStyle/>
                    <a:p>
                      <a:pPr algn="ctr"/>
                      <a:r>
                        <a:rPr lang="en-US" sz="1200" i="1">
                          <a:solidFill>
                            <a:schemeClr val="accent1"/>
                          </a:solidFill>
                          <a:latin typeface="+mj-lt"/>
                        </a:rPr>
                        <a:t>Line of Business</a:t>
                      </a:r>
                    </a:p>
                  </a:txBody>
                  <a:tcPr anchor="ctr">
                    <a:lnB w="12700" cap="flat" cmpd="sng" algn="ctr">
                      <a:solidFill>
                        <a:schemeClr val="accent3"/>
                      </a:solidFill>
                      <a:prstDash val="solid"/>
                      <a:round/>
                      <a:headEnd type="none" w="med" len="med"/>
                      <a:tailEnd type="none" w="med" len="med"/>
                    </a:lnB>
                    <a:noFill/>
                  </a:tcPr>
                </a:tc>
                <a:tc>
                  <a:txBody>
                    <a:bodyPr/>
                    <a:lstStyle/>
                    <a:p>
                      <a:pPr algn="ctr"/>
                      <a:r>
                        <a:rPr lang="en-US" sz="1200" i="1">
                          <a:solidFill>
                            <a:schemeClr val="accent1"/>
                          </a:solidFill>
                          <a:latin typeface="+mj-lt"/>
                        </a:rPr>
                        <a:t>Segment</a:t>
                      </a:r>
                    </a:p>
                  </a:txBody>
                  <a:tcPr anchor="ctr">
                    <a:lnB w="12700" cap="flat" cmpd="sng" algn="ctr">
                      <a:solidFill>
                        <a:schemeClr val="accent3"/>
                      </a:solidFill>
                      <a:prstDash val="solid"/>
                      <a:round/>
                      <a:headEnd type="none" w="med" len="med"/>
                      <a:tailEnd type="none" w="med" len="med"/>
                    </a:lnB>
                    <a:noFill/>
                  </a:tcPr>
                </a:tc>
                <a:tc>
                  <a:txBody>
                    <a:bodyPr/>
                    <a:lstStyle/>
                    <a:p>
                      <a:pPr algn="ctr"/>
                      <a:r>
                        <a:rPr lang="en-US" sz="1200" i="1">
                          <a:solidFill>
                            <a:schemeClr val="accent1"/>
                          </a:solidFill>
                          <a:latin typeface="+mj-lt"/>
                        </a:rPr>
                        <a:t>Spread Income Products</a:t>
                      </a:r>
                    </a:p>
                  </a:txBody>
                  <a:tcPr anchor="ctr">
                    <a:lnB w="12700" cap="flat" cmpd="sng" algn="ctr">
                      <a:solidFill>
                        <a:schemeClr val="accent3"/>
                      </a:solidFill>
                      <a:prstDash val="solid"/>
                      <a:round/>
                      <a:headEnd type="none" w="med" len="med"/>
                      <a:tailEnd type="none" w="med" len="med"/>
                    </a:lnB>
                    <a:noFill/>
                  </a:tcPr>
                </a:tc>
                <a:tc>
                  <a:txBody>
                    <a:bodyPr/>
                    <a:lstStyle/>
                    <a:p>
                      <a:pPr algn="ctr"/>
                      <a:r>
                        <a:rPr lang="en-US" sz="1200" i="1">
                          <a:solidFill>
                            <a:schemeClr val="accent1"/>
                          </a:solidFill>
                          <a:latin typeface="+mj-lt"/>
                        </a:rPr>
                        <a:t>Fee Income Products</a:t>
                      </a:r>
                    </a:p>
                  </a:txBody>
                  <a:tcPr anchor="ctr">
                    <a:lnB w="12700" cap="flat" cmpd="sng" algn="ctr">
                      <a:solidFill>
                        <a:schemeClr val="accent3"/>
                      </a:solidFill>
                      <a:prstDash val="solid"/>
                      <a:round/>
                      <a:headEnd type="none" w="med" len="med"/>
                      <a:tailEnd type="none" w="med" len="med"/>
                    </a:lnB>
                    <a:noFill/>
                  </a:tcPr>
                </a:tc>
                <a:tc>
                  <a:txBody>
                    <a:bodyPr/>
                    <a:lstStyle/>
                    <a:p>
                      <a:pPr algn="ctr"/>
                      <a:r>
                        <a:rPr lang="en-US" sz="1200" i="1">
                          <a:solidFill>
                            <a:schemeClr val="accent1"/>
                          </a:solidFill>
                          <a:latin typeface="+mj-lt"/>
                        </a:rPr>
                        <a:t>Volume</a:t>
                      </a:r>
                    </a:p>
                    <a:p>
                      <a:pPr algn="ctr"/>
                      <a:r>
                        <a:rPr kumimoji="0" lang="en-US" sz="800" b="0" i="0" u="none" strike="noStrike" kern="1200" cap="all" spc="0" normalizeH="0" baseline="0">
                          <a:ln>
                            <a:noFill/>
                          </a:ln>
                          <a:solidFill>
                            <a:srgbClr val="808285"/>
                          </a:solidFill>
                          <a:effectLst/>
                          <a:uLnTx/>
                          <a:uFillTx/>
                          <a:latin typeface="Arial Body"/>
                          <a:ea typeface="+mn-ea"/>
                          <a:cs typeface="+mn-cs"/>
                        </a:rPr>
                        <a:t>($ in billions)</a:t>
                      </a:r>
                      <a:r>
                        <a:rPr lang="en-US" sz="800" b="0" i="0" u="none" strike="noStrike" kern="1200" cap="all" spc="0" normalizeH="0" baseline="0">
                          <a:ln>
                            <a:noFill/>
                          </a:ln>
                          <a:solidFill>
                            <a:srgbClr val="808285"/>
                          </a:solidFill>
                          <a:effectLst/>
                          <a:uLnTx/>
                          <a:uFillTx/>
                          <a:latin typeface="Arial Body"/>
                          <a:ea typeface="+mn-ea"/>
                          <a:cs typeface="+mn-cs"/>
                        </a:rPr>
                        <a:t> </a:t>
                      </a:r>
                      <a:endParaRPr kumimoji="0" lang="en-US" sz="800" b="0" i="0" u="none" strike="noStrike" kern="1200" cap="all" spc="0" normalizeH="0" baseline="0">
                        <a:ln>
                          <a:noFill/>
                        </a:ln>
                        <a:solidFill>
                          <a:srgbClr val="808285"/>
                        </a:solidFill>
                        <a:effectLst/>
                        <a:uLnTx/>
                        <a:uFillTx/>
                        <a:latin typeface="Arial Body"/>
                        <a:ea typeface="+mn-ea"/>
                        <a:cs typeface="+mn-cs"/>
                      </a:endParaRPr>
                    </a:p>
                  </a:txBody>
                  <a:tcPr anchor="ctr">
                    <a:lnB w="12700" cap="flat" cmpd="sng" algn="ctr">
                      <a:solidFill>
                        <a:schemeClr val="accent3"/>
                      </a:solidFill>
                      <a:prstDash val="solid"/>
                      <a:round/>
                      <a:headEnd type="none" w="med" len="med"/>
                      <a:tailEnd type="none" w="med" len="med"/>
                    </a:lnB>
                    <a:noFill/>
                  </a:tcPr>
                </a:tc>
                <a:tc>
                  <a:txBody>
                    <a:bodyPr/>
                    <a:lstStyle/>
                    <a:p>
                      <a:pPr algn="ctr"/>
                      <a:r>
                        <a:rPr lang="en-US" sz="1200" i="1">
                          <a:solidFill>
                            <a:schemeClr val="accent1"/>
                          </a:solidFill>
                          <a:latin typeface="+mj-lt"/>
                        </a:rPr>
                        <a:t>Q3 Net Effective Spread (%)</a:t>
                      </a:r>
                    </a:p>
                  </a:txBody>
                  <a:tcPr anchor="ctr">
                    <a:lnB w="12700" cap="flat" cmpd="sng" algn="ctr">
                      <a:solidFill>
                        <a:schemeClr val="accent3"/>
                      </a:solidFill>
                      <a:prstDash val="solid"/>
                      <a:round/>
                      <a:headEnd type="none" w="med" len="med"/>
                      <a:tailEnd type="none" w="med" len="med"/>
                    </a:lnB>
                    <a:noFill/>
                  </a:tcPr>
                </a:tc>
                <a:extLst>
                  <a:ext uri="{0D108BD9-81ED-4DB2-BD59-A6C34878D82A}">
                    <a16:rowId xmlns:a16="http://schemas.microsoft.com/office/drawing/2014/main" val="4124596484"/>
                  </a:ext>
                </a:extLst>
              </a:tr>
              <a:tr h="932746">
                <a:tc rowSpan="2">
                  <a:txBody>
                    <a:bodyPr/>
                    <a:lstStyle/>
                    <a:p>
                      <a:pPr algn="l"/>
                      <a:r>
                        <a:rPr lang="en-US" sz="1200" b="1">
                          <a:solidFill>
                            <a:schemeClr val="accent2"/>
                          </a:solidFill>
                        </a:rPr>
                        <a:t>Agricultural Finance</a:t>
                      </a:r>
                    </a:p>
                  </a:txBody>
                  <a:tcPr anchor="ctr">
                    <a:lnL w="12700" cmpd="sng">
                      <a:noFill/>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accent5"/>
                          </a:solidFill>
                        </a:rPr>
                        <a:t>Farm &amp; Ranch</a:t>
                      </a:r>
                    </a:p>
                  </a:txBody>
                  <a:tcPr anchor="ctr">
                    <a:lnL w="12700" cap="flat" cmpd="sng" algn="ctr">
                      <a:solidFill>
                        <a:schemeClr val="accent3"/>
                      </a:solidFill>
                      <a:prstDash val="solid"/>
                      <a:round/>
                      <a:headEnd type="none" w="med" len="med"/>
                      <a:tailEnd type="none" w="med" len="med"/>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285750" indent="-285750">
                        <a:buClr>
                          <a:schemeClr val="tx2"/>
                        </a:buClr>
                        <a:buFont typeface="Arial" panose="020B0604020202020204" pitchFamily="34" charset="0"/>
                        <a:buChar char="•"/>
                      </a:pPr>
                      <a:r>
                        <a:rPr lang="en-US" sz="1200">
                          <a:solidFill>
                            <a:schemeClr val="accent5"/>
                          </a:solidFill>
                        </a:rPr>
                        <a:t>Loans</a:t>
                      </a:r>
                    </a:p>
                    <a:p>
                      <a:pPr marL="285750" indent="-285750">
                        <a:buClr>
                          <a:schemeClr val="tx2"/>
                        </a:buClr>
                        <a:buFont typeface="Arial" panose="020B0604020202020204" pitchFamily="34" charset="0"/>
                        <a:buChar char="•"/>
                      </a:pPr>
                      <a:r>
                        <a:rPr lang="en-US" sz="1200" err="1">
                          <a:solidFill>
                            <a:schemeClr val="accent5"/>
                          </a:solidFill>
                        </a:rPr>
                        <a:t>AgVantage</a:t>
                      </a:r>
                      <a:r>
                        <a:rPr lang="en-US" sz="1200">
                          <a:solidFill>
                            <a:schemeClr val="accent5"/>
                          </a:solidFill>
                        </a:rPr>
                        <a:t> Securities</a:t>
                      </a:r>
                    </a:p>
                    <a:p>
                      <a:pPr marL="285750" indent="-285750">
                        <a:buClr>
                          <a:schemeClr val="tx2"/>
                        </a:buClr>
                        <a:buFont typeface="Arial" panose="020B0604020202020204" pitchFamily="34" charset="0"/>
                        <a:buChar char="•"/>
                      </a:pPr>
                      <a:r>
                        <a:rPr lang="en-US" sz="1200">
                          <a:solidFill>
                            <a:schemeClr val="accent5"/>
                          </a:solidFill>
                        </a:rPr>
                        <a:t>Guaranteed Securities</a:t>
                      </a:r>
                    </a:p>
                    <a:p>
                      <a:pPr marL="285750" indent="-285750">
                        <a:buClr>
                          <a:schemeClr val="tx2"/>
                        </a:buClr>
                        <a:buFont typeface="Arial" panose="020B0604020202020204" pitchFamily="34" charset="0"/>
                        <a:buChar char="•"/>
                      </a:pPr>
                      <a:r>
                        <a:rPr lang="en-US" sz="1200">
                          <a:solidFill>
                            <a:schemeClr val="accent5"/>
                          </a:solidFill>
                        </a:rPr>
                        <a:t>USDA</a:t>
                      </a:r>
                    </a:p>
                  </a:txBody>
                  <a:tcP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285750" indent="-285750" algn="l" defTabSz="914400" rtl="0" eaLnBrk="1" latinLnBrk="0" hangingPunct="1">
                        <a:buClr>
                          <a:schemeClr val="tx2"/>
                        </a:buClr>
                        <a:buFont typeface="Arial" panose="020B0604020202020204" pitchFamily="34" charset="0"/>
                        <a:buChar char="•"/>
                      </a:pPr>
                      <a:r>
                        <a:rPr lang="en-US" sz="1200" kern="1200">
                          <a:solidFill>
                            <a:schemeClr val="accent5"/>
                          </a:solidFill>
                          <a:latin typeface="+mn-lt"/>
                          <a:ea typeface="+mn-ea"/>
                          <a:cs typeface="+mn-cs"/>
                        </a:rPr>
                        <a:t>LTSPCs</a:t>
                      </a:r>
                    </a:p>
                    <a:p>
                      <a:pPr marL="285750" indent="-285750" algn="l" defTabSz="914400" rtl="0" eaLnBrk="1" latinLnBrk="0" hangingPunct="1">
                        <a:buClr>
                          <a:schemeClr val="tx2"/>
                        </a:buClr>
                        <a:buFont typeface="Arial" panose="020B0604020202020204" pitchFamily="34" charset="0"/>
                        <a:buChar char="•"/>
                      </a:pPr>
                      <a:r>
                        <a:rPr lang="en-US" sz="1200" kern="1200">
                          <a:solidFill>
                            <a:schemeClr val="accent5"/>
                          </a:solidFill>
                          <a:latin typeface="+mn-lt"/>
                          <a:ea typeface="+mn-ea"/>
                          <a:cs typeface="+mn-cs"/>
                        </a:rPr>
                        <a:t>Guaranteed Securities</a:t>
                      </a:r>
                    </a:p>
                    <a:p>
                      <a:pPr marL="285750" indent="-285750" algn="l" defTabSz="914400" rtl="0" eaLnBrk="1" latinLnBrk="0" hangingPunct="1">
                        <a:buClr>
                          <a:schemeClr val="tx2"/>
                        </a:buClr>
                        <a:buFont typeface="Arial" panose="020B0604020202020204" pitchFamily="34" charset="0"/>
                        <a:buChar char="•"/>
                      </a:pPr>
                      <a:r>
                        <a:rPr lang="en-US" sz="1200" kern="1200">
                          <a:solidFill>
                            <a:schemeClr val="accent5"/>
                          </a:solidFill>
                          <a:latin typeface="+mn-lt"/>
                          <a:ea typeface="+mn-ea"/>
                          <a:cs typeface="+mn-cs"/>
                        </a:rPr>
                        <a:t>Loans Serviced for Others</a:t>
                      </a:r>
                    </a:p>
                  </a:txBody>
                  <a:tcP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200">
                          <a:solidFill>
                            <a:schemeClr val="accent5"/>
                          </a:solidFill>
                        </a:rPr>
                        <a:t>$18.5</a:t>
                      </a:r>
                    </a:p>
                  </a:txBody>
                  <a:tcPr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200">
                          <a:solidFill>
                            <a:schemeClr val="accent5"/>
                          </a:solidFill>
                        </a:rPr>
                        <a:t>0.97%</a:t>
                      </a:r>
                    </a:p>
                  </a:txBody>
                  <a:tcPr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757456247"/>
                  </a:ext>
                </a:extLst>
              </a:tr>
              <a:tr h="502248">
                <a:tc vMerge="1">
                  <a:txBody>
                    <a:bodyPr/>
                    <a:lstStyle/>
                    <a:p>
                      <a:endParaRPr lang="en-US" sz="1400"/>
                    </a:p>
                  </a:txBody>
                  <a:tcPr/>
                </a:tc>
                <a:tc>
                  <a:txBody>
                    <a:bodyPr/>
                    <a:lstStyle/>
                    <a:p>
                      <a:pPr algn="ctr"/>
                      <a:r>
                        <a:rPr lang="en-US" sz="1200">
                          <a:solidFill>
                            <a:schemeClr val="accent5"/>
                          </a:solidFill>
                        </a:rPr>
                        <a:t>Corporate </a:t>
                      </a:r>
                      <a:r>
                        <a:rPr lang="en-US" sz="1200" err="1">
                          <a:solidFill>
                            <a:schemeClr val="accent5"/>
                          </a:solidFill>
                        </a:rPr>
                        <a:t>AgFinance</a:t>
                      </a:r>
                      <a:endParaRPr lang="en-US" sz="1200">
                        <a:solidFill>
                          <a:schemeClr val="accent5"/>
                        </a:solidFill>
                      </a:endParaRPr>
                    </a:p>
                  </a:txBody>
                  <a:tcPr anchor="ctr">
                    <a:lnL w="12700" cap="flat" cmpd="sng" algn="ctr">
                      <a:solidFill>
                        <a:schemeClr val="accent3"/>
                      </a:solidFill>
                      <a:prstDash val="solid"/>
                      <a:round/>
                      <a:headEnd type="none" w="med" len="med"/>
                      <a:tailEnd type="none" w="med" len="med"/>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Clr>
                          <a:schemeClr val="tx2"/>
                        </a:buClr>
                        <a:buFont typeface="Arial" panose="020B0604020202020204" pitchFamily="34" charset="0"/>
                        <a:buChar char="•"/>
                      </a:pPr>
                      <a:r>
                        <a:rPr lang="en-US" sz="1200">
                          <a:solidFill>
                            <a:schemeClr val="accent5"/>
                          </a:solidFill>
                        </a:rPr>
                        <a:t>Loans</a:t>
                      </a:r>
                    </a:p>
                    <a:p>
                      <a:pPr marL="285750" indent="-285750">
                        <a:buClr>
                          <a:schemeClr val="tx2"/>
                        </a:buClr>
                        <a:buFont typeface="Arial" panose="020B0604020202020204" pitchFamily="34" charset="0"/>
                        <a:buChar char="•"/>
                      </a:pPr>
                      <a:r>
                        <a:rPr lang="en-US" sz="1200" err="1">
                          <a:solidFill>
                            <a:schemeClr val="accent5"/>
                          </a:solidFill>
                        </a:rPr>
                        <a:t>AgVantage</a:t>
                      </a:r>
                      <a:r>
                        <a:rPr lang="en-US" sz="1200">
                          <a:solidFill>
                            <a:schemeClr val="accent5"/>
                          </a:solidFill>
                        </a:rPr>
                        <a:t> Securities</a:t>
                      </a:r>
                    </a:p>
                  </a:txBody>
                  <a:tcP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defTabSz="914400" rtl="0" eaLnBrk="1" latinLnBrk="0" hangingPunct="1">
                        <a:buClr>
                          <a:schemeClr val="tx2"/>
                        </a:buClr>
                        <a:buFont typeface="Arial" panose="020B0604020202020204" pitchFamily="34" charset="0"/>
                        <a:buChar char="•"/>
                      </a:pPr>
                      <a:r>
                        <a:rPr lang="en-US" sz="1200" kern="1200">
                          <a:solidFill>
                            <a:schemeClr val="accent5"/>
                          </a:solidFill>
                          <a:latin typeface="+mn-lt"/>
                          <a:ea typeface="+mn-ea"/>
                          <a:cs typeface="+mn-cs"/>
                        </a:rPr>
                        <a:t>Unfunded loan commitments</a:t>
                      </a:r>
                    </a:p>
                  </a:txBody>
                  <a:tcP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a:solidFill>
                            <a:schemeClr val="accent5"/>
                          </a:solidFill>
                        </a:rPr>
                        <a:t>$1.7</a:t>
                      </a:r>
                    </a:p>
                  </a:txBody>
                  <a:tcPr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a:solidFill>
                            <a:schemeClr val="accent5"/>
                          </a:solidFill>
                        </a:rPr>
                        <a:t>2.05%</a:t>
                      </a:r>
                    </a:p>
                  </a:txBody>
                  <a:tcPr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0997058"/>
                  </a:ext>
                </a:extLst>
              </a:tr>
              <a:tr h="789246">
                <a:tc rowSpan="2">
                  <a:txBody>
                    <a:bodyPr/>
                    <a:lstStyle/>
                    <a:p>
                      <a:pPr algn="l"/>
                      <a:r>
                        <a:rPr lang="en-US" sz="1200" b="1">
                          <a:solidFill>
                            <a:schemeClr val="accent2"/>
                          </a:solidFill>
                        </a:rPr>
                        <a:t>Rural Infrastructure Finance</a:t>
                      </a:r>
                    </a:p>
                  </a:txBody>
                  <a:tcPr anchor="ctr">
                    <a:lnL w="12700" cmpd="sng">
                      <a:noFill/>
                    </a:lnL>
                    <a:lnR w="12700" cap="flat" cmpd="sng" algn="ctr">
                      <a:solidFill>
                        <a:schemeClr val="accent3"/>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accent5"/>
                          </a:solidFill>
                        </a:rPr>
                        <a:t>Rural Utilities </a:t>
                      </a:r>
                    </a:p>
                  </a:txBody>
                  <a:tcPr anchor="ctr">
                    <a:lnL w="12700" cap="flat" cmpd="sng" algn="ctr">
                      <a:solidFill>
                        <a:schemeClr val="accent3"/>
                      </a:solidFill>
                      <a:prstDash val="solid"/>
                      <a:round/>
                      <a:headEnd type="none" w="med" len="med"/>
                      <a:tailEnd type="none" w="med" len="med"/>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285750" indent="-285750">
                        <a:buClr>
                          <a:schemeClr val="tx2"/>
                        </a:buClr>
                        <a:buFont typeface="Arial" panose="020B0604020202020204" pitchFamily="34" charset="0"/>
                        <a:buChar char="•"/>
                      </a:pPr>
                      <a:r>
                        <a:rPr lang="en-US" sz="1200">
                          <a:solidFill>
                            <a:schemeClr val="accent5"/>
                          </a:solidFill>
                        </a:rPr>
                        <a:t>Loans</a:t>
                      </a:r>
                    </a:p>
                    <a:p>
                      <a:pPr marL="285750" indent="-285750">
                        <a:buClr>
                          <a:schemeClr val="tx2"/>
                        </a:buClr>
                        <a:buFont typeface="Arial" panose="020B0604020202020204" pitchFamily="34" charset="0"/>
                        <a:buChar char="•"/>
                      </a:pPr>
                      <a:r>
                        <a:rPr lang="en-US" sz="1200" err="1">
                          <a:solidFill>
                            <a:schemeClr val="accent5"/>
                          </a:solidFill>
                        </a:rPr>
                        <a:t>AgVantage</a:t>
                      </a:r>
                      <a:r>
                        <a:rPr lang="en-US" sz="1200">
                          <a:solidFill>
                            <a:schemeClr val="accent5"/>
                          </a:solidFill>
                        </a:rPr>
                        <a:t> Securities</a:t>
                      </a:r>
                    </a:p>
                  </a:txBody>
                  <a:tcP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285750" indent="-285750">
                        <a:buClr>
                          <a:schemeClr val="tx2"/>
                        </a:buClr>
                        <a:buFont typeface="Arial" panose="020B0604020202020204" pitchFamily="34" charset="0"/>
                        <a:buChar char="•"/>
                      </a:pPr>
                      <a:r>
                        <a:rPr lang="en-US" sz="1200">
                          <a:solidFill>
                            <a:schemeClr val="accent5"/>
                          </a:solidFill>
                        </a:rPr>
                        <a:t>LTSPCs</a:t>
                      </a:r>
                    </a:p>
                    <a:p>
                      <a:pPr marL="285750" indent="-285750">
                        <a:buClr>
                          <a:schemeClr val="tx2"/>
                        </a:buClr>
                        <a:buFont typeface="Arial" panose="020B0604020202020204" pitchFamily="34" charset="0"/>
                        <a:buChar char="•"/>
                      </a:pPr>
                      <a:r>
                        <a:rPr lang="en-US" sz="1200">
                          <a:solidFill>
                            <a:schemeClr val="accent5"/>
                          </a:solidFill>
                        </a:rPr>
                        <a:t>Unfunded Commitments</a:t>
                      </a:r>
                    </a:p>
                    <a:p>
                      <a:pPr marL="285750" indent="-285750">
                        <a:buClr>
                          <a:schemeClr val="tx2"/>
                        </a:buClr>
                        <a:buFont typeface="Arial" panose="020B0604020202020204" pitchFamily="34" charset="0"/>
                        <a:buChar char="•"/>
                      </a:pPr>
                      <a:r>
                        <a:rPr lang="en-US" sz="1200">
                          <a:solidFill>
                            <a:schemeClr val="accent5"/>
                          </a:solidFill>
                        </a:rPr>
                        <a:t>Guaranteed Securities </a:t>
                      </a:r>
                    </a:p>
                  </a:txBody>
                  <a:tcP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200">
                          <a:solidFill>
                            <a:schemeClr val="accent5"/>
                          </a:solidFill>
                        </a:rPr>
                        <a:t>$7.1</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200">
                          <a:solidFill>
                            <a:schemeClr val="accent5"/>
                          </a:solidFill>
                        </a:rPr>
                        <a:t>0.39%</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34913997"/>
                  </a:ext>
                </a:extLst>
              </a:tr>
              <a:tr h="502248">
                <a:tc vMerge="1">
                  <a:txBody>
                    <a:bodyPr/>
                    <a:lstStyle/>
                    <a:p>
                      <a:endParaRPr lang="en-US" sz="1400"/>
                    </a:p>
                  </a:txBody>
                  <a:tcPr/>
                </a:tc>
                <a:tc>
                  <a:txBody>
                    <a:bodyPr/>
                    <a:lstStyle/>
                    <a:p>
                      <a:pPr algn="ctr"/>
                      <a:r>
                        <a:rPr lang="en-US" sz="1200">
                          <a:solidFill>
                            <a:schemeClr val="accent5"/>
                          </a:solidFill>
                        </a:rPr>
                        <a:t>Renewable Energy</a:t>
                      </a:r>
                    </a:p>
                  </a:txBody>
                  <a:tcPr anchor="ctr">
                    <a:lnL w="12700" cap="flat" cmpd="sng" algn="ctr">
                      <a:solidFill>
                        <a:schemeClr val="accent3"/>
                      </a:solidFill>
                      <a:prstDash val="solid"/>
                      <a:round/>
                      <a:headEnd type="none" w="med" len="med"/>
                      <a:tailEnd type="none" w="med" len="med"/>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Clr>
                          <a:schemeClr val="tx2"/>
                        </a:buClr>
                        <a:buFont typeface="Arial" panose="020B0604020202020204" pitchFamily="34" charset="0"/>
                        <a:buChar char="•"/>
                      </a:pPr>
                      <a:r>
                        <a:rPr lang="en-US" sz="1200">
                          <a:solidFill>
                            <a:schemeClr val="accent5"/>
                          </a:solidFill>
                        </a:rPr>
                        <a:t>Loans</a:t>
                      </a:r>
                    </a:p>
                  </a:txBody>
                  <a:tcP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Clr>
                          <a:schemeClr val="tx2"/>
                        </a:buClr>
                        <a:buFont typeface="Arial" panose="020B0604020202020204" pitchFamily="34" charset="0"/>
                        <a:buChar char="•"/>
                      </a:pPr>
                      <a:r>
                        <a:rPr lang="en-US" sz="1200">
                          <a:solidFill>
                            <a:schemeClr val="accent5"/>
                          </a:solidFill>
                        </a:rPr>
                        <a:t>Unfunded Loan Commitments</a:t>
                      </a:r>
                    </a:p>
                  </a:txBody>
                  <a:tcP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a:solidFill>
                            <a:schemeClr val="accent5"/>
                          </a:solidFill>
                        </a:rPr>
                        <a:t>$0.3</a:t>
                      </a:r>
                    </a:p>
                  </a:txBody>
                  <a:tcPr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a:solidFill>
                            <a:schemeClr val="accent5"/>
                          </a:solidFill>
                        </a:rPr>
                        <a:t>1.46%</a:t>
                      </a:r>
                    </a:p>
                  </a:txBody>
                  <a:tcPr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8096529"/>
                  </a:ext>
                </a:extLst>
              </a:tr>
              <a:tr h="221848">
                <a:tc rowSpan="2">
                  <a:txBody>
                    <a:bodyPr/>
                    <a:lstStyle/>
                    <a:p>
                      <a:r>
                        <a:rPr lang="en-US" sz="1200" b="1" i="0" baseline="0">
                          <a:solidFill>
                            <a:schemeClr val="accent2"/>
                          </a:solidFill>
                        </a:rPr>
                        <a:t>Treasury</a:t>
                      </a:r>
                    </a:p>
                  </a:txBody>
                  <a:tcPr anchor="ctr">
                    <a:lnL w="12700" cmpd="sng">
                      <a:noFill/>
                    </a:lnL>
                    <a:lnR w="12700" cap="flat" cmpd="sng" algn="ctr">
                      <a:solidFill>
                        <a:schemeClr val="accent3"/>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a:solidFill>
                            <a:schemeClr val="accent5"/>
                          </a:solidFill>
                        </a:rPr>
                        <a:t>Funding</a:t>
                      </a:r>
                    </a:p>
                  </a:txBody>
                  <a:tcPr anchor="ctr">
                    <a:lnL w="12700" cap="flat" cmpd="sng" algn="ctr">
                      <a:solidFill>
                        <a:schemeClr val="accent3"/>
                      </a:solidFill>
                      <a:prstDash val="solid"/>
                      <a:round/>
                      <a:headEnd type="none" w="med" len="med"/>
                      <a:tailEnd type="none" w="med" len="med"/>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3">
                  <a:txBody>
                    <a:bodyPr/>
                    <a:lstStyle/>
                    <a:p>
                      <a:pPr algn="ctr"/>
                      <a:endParaRPr lang="en-US" sz="1200" b="0">
                        <a:solidFill>
                          <a:schemeClr val="accent5"/>
                        </a:solidFill>
                      </a:endParaRP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sz="1200" b="0"/>
                    </a:p>
                  </a:txBody>
                  <a:tcPr/>
                </a:tc>
                <a:tc hMerge="1">
                  <a:txBody>
                    <a:bodyPr/>
                    <a:lstStyle/>
                    <a:p>
                      <a:pPr algn="ctr"/>
                      <a:endParaRPr lang="en-US" sz="1200" b="0"/>
                    </a:p>
                  </a:txBody>
                  <a:tcPr anchor="ctr"/>
                </a:tc>
                <a:tc>
                  <a:txBody>
                    <a:bodyPr/>
                    <a:lstStyle/>
                    <a:p>
                      <a:pPr algn="ctr"/>
                      <a:r>
                        <a:rPr lang="en-US" sz="1200" b="0">
                          <a:solidFill>
                            <a:schemeClr val="accent5"/>
                          </a:solidFill>
                        </a:rPr>
                        <a:t>0.49%</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2466434"/>
                  </a:ext>
                </a:extLst>
              </a:tr>
              <a:tr h="221848">
                <a:tc vMerge="1">
                  <a:txBody>
                    <a:bodyPr/>
                    <a:lstStyle/>
                    <a:p>
                      <a:endParaRPr lang="en-US" sz="1200" b="0"/>
                    </a:p>
                  </a:txBody>
                  <a:tcPr/>
                </a:tc>
                <a:tc>
                  <a:txBody>
                    <a:bodyPr/>
                    <a:lstStyle/>
                    <a:p>
                      <a:pPr algn="ctr"/>
                      <a:r>
                        <a:rPr lang="en-US" sz="1200" b="0">
                          <a:solidFill>
                            <a:schemeClr val="accent5"/>
                          </a:solidFill>
                        </a:rPr>
                        <a:t>Investments</a:t>
                      </a:r>
                    </a:p>
                  </a:txBody>
                  <a:tcPr anchor="ctr">
                    <a:lnL w="12700" cap="flat" cmpd="sng" algn="ctr">
                      <a:solidFill>
                        <a:schemeClr val="accent3"/>
                      </a:solidFill>
                      <a:prstDash val="solid"/>
                      <a:round/>
                      <a:headEnd type="none" w="med" len="med"/>
                      <a:tailEnd type="none" w="med" len="med"/>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endParaRPr lang="en-US" sz="1200" b="0">
                        <a:solidFill>
                          <a:schemeClr val="accent5"/>
                        </a:solidFill>
                      </a:endParaRPr>
                    </a:p>
                  </a:txBody>
                  <a:tcPr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ctr"/>
                      <a:r>
                        <a:rPr lang="en-US" sz="1200" b="0">
                          <a:solidFill>
                            <a:schemeClr val="accent5"/>
                          </a:solidFill>
                        </a:rPr>
                        <a:t>0.04%</a:t>
                      </a:r>
                    </a:p>
                  </a:txBody>
                  <a:tcPr anchor="ctr">
                    <a:lnL w="12700" cmpd="sng">
                      <a:noFill/>
                    </a:lnL>
                    <a:lnR w="12700" cmpd="sng">
                      <a:noFill/>
                    </a:lnR>
                    <a:lnT w="12700" cap="flat" cmpd="sng" algn="ctr">
                      <a:solidFill>
                        <a:schemeClr val="accent3"/>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33266440"/>
                  </a:ext>
                </a:extLst>
              </a:tr>
              <a:tr h="3587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solidFill>
                          <a:schemeClr val="accent2"/>
                        </a:solidFill>
                      </a:endParaRPr>
                    </a:p>
                  </a:txBody>
                  <a:tcPr anchor="ctr">
                    <a:lnL w="12700" cmpd="sng">
                      <a:noFill/>
                    </a:lnL>
                    <a:lnR w="12700" cap="flat" cmpd="sng" algn="ctr">
                      <a:solidFill>
                        <a:schemeClr val="accent3"/>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a:solidFill>
                          <a:schemeClr val="accent5"/>
                        </a:solidFill>
                      </a:endParaRPr>
                    </a:p>
                  </a:txBody>
                  <a:tcPr>
                    <a:lnL w="12700" cap="flat" cmpd="sng" algn="ctr">
                      <a:solidFill>
                        <a:schemeClr val="accent3"/>
                      </a:solidFill>
                      <a:prstDash val="solid"/>
                      <a:round/>
                      <a:headEnd type="none" w="med" len="med"/>
                      <a:tailEnd type="none" w="med" len="med"/>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b="0">
                        <a:solidFill>
                          <a:schemeClr val="accent5"/>
                        </a:solidFill>
                      </a:endParaRPr>
                    </a:p>
                  </a:txBody>
                  <a:tcP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200" b="1">
                        <a:solidFill>
                          <a:schemeClr val="accent5"/>
                        </a:solidFill>
                      </a:endParaRPr>
                    </a:p>
                  </a:txBody>
                  <a:tcP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200" b="1">
                          <a:solidFill>
                            <a:schemeClr val="accent5"/>
                          </a:solidFill>
                        </a:rPr>
                        <a:t>$27.7</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200" b="1">
                          <a:solidFill>
                            <a:schemeClr val="accent5"/>
                          </a:solidFill>
                        </a:rPr>
                        <a:t>1.20%</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780694353"/>
                  </a:ext>
                </a:extLst>
              </a:tr>
            </a:tbl>
          </a:graphicData>
        </a:graphic>
      </p:graphicFrame>
      <p:sp>
        <p:nvSpPr>
          <p:cNvPr id="3" name="Title 2"/>
          <p:cNvSpPr>
            <a:spLocks noGrp="1"/>
          </p:cNvSpPr>
          <p:nvPr>
            <p:ph type="title"/>
          </p:nvPr>
        </p:nvSpPr>
        <p:spPr/>
        <p:txBody>
          <a:bodyPr/>
          <a:lstStyle/>
          <a:p>
            <a:r>
              <a:rPr lang="en-US"/>
              <a:t>Lines of Business</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CA3BF7-183F-4230-BFF4-B02224D6F6E3}" type="slidenum">
              <a:rPr kumimoji="0" lang="en-US" sz="1200" b="1" i="1" u="none" strike="noStrike" kern="1200" cap="none" spc="0" normalizeH="0" baseline="0" noProof="0" smtClean="0">
                <a:ln>
                  <a:noFill/>
                </a:ln>
                <a:solidFill>
                  <a:srgbClr val="F47D4B"/>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1" i="1" u="none" strike="noStrike" kern="1200" cap="none" spc="0" normalizeH="0" baseline="0" noProof="0">
              <a:ln>
                <a:noFill/>
              </a:ln>
              <a:solidFill>
                <a:srgbClr val="F47D4B"/>
              </a:solidFill>
              <a:effectLst/>
              <a:uLnTx/>
              <a:uFillTx/>
              <a:latin typeface="Times New Roman"/>
              <a:ea typeface="+mn-ea"/>
              <a:cs typeface="+mn-cs"/>
            </a:endParaRPr>
          </a:p>
        </p:txBody>
      </p:sp>
      <p:sp>
        <p:nvSpPr>
          <p:cNvPr id="6" name="TextBox 5">
            <a:extLst>
              <a:ext uri="{FF2B5EF4-FFF2-40B4-BE49-F238E27FC236}">
                <a16:creationId xmlns:a16="http://schemas.microsoft.com/office/drawing/2014/main" id="{4B478E87-E935-4766-8C79-76D5D890F666}"/>
              </a:ext>
            </a:extLst>
          </p:cNvPr>
          <p:cNvSpPr txBox="1"/>
          <p:nvPr/>
        </p:nvSpPr>
        <p:spPr>
          <a:xfrm>
            <a:off x="448038" y="1208397"/>
            <a:ext cx="2291533" cy="161583"/>
          </a:xfrm>
          <a:prstGeom prst="rect">
            <a:avLst/>
          </a:prstGeom>
          <a:noFill/>
        </p:spPr>
        <p:txBody>
          <a:bodyPr wrap="square" lIns="0" tIns="0" rIns="0" bIns="0" rtlCol="0" anchor="t">
            <a:noAutofit/>
          </a:bodyPr>
          <a:lstStyle/>
          <a:p>
            <a:r>
              <a:rPr lang="en-US" sz="800">
                <a:solidFill>
                  <a:schemeClr val="accent5"/>
                </a:solidFill>
                <a:latin typeface="Arial Body"/>
              </a:rPr>
              <a:t>AS OF SEPTMEBER 30, 2023</a:t>
            </a:r>
          </a:p>
        </p:txBody>
      </p:sp>
    </p:spTree>
    <p:extLst>
      <p:ext uri="{BB962C8B-B14F-4D97-AF65-F5344CB8AC3E}">
        <p14:creationId xmlns:p14="http://schemas.microsoft.com/office/powerpoint/2010/main" val="376956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ontent Placeholder 22"/>
          <p:cNvGraphicFramePr>
            <a:graphicFrameLocks noGrp="1"/>
          </p:cNvGraphicFramePr>
          <p:nvPr>
            <p:ph sz="half" idx="2"/>
          </p:nvPr>
        </p:nvGraphicFramePr>
        <p:xfrm>
          <a:off x="4711700" y="1735138"/>
          <a:ext cx="3959225" cy="3848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5"/>
          <p:cNvGraphicFramePr>
            <a:graphicFrameLocks noGrp="1"/>
          </p:cNvGraphicFramePr>
          <p:nvPr>
            <p:ph sz="half" idx="1"/>
          </p:nvPr>
        </p:nvGraphicFramePr>
        <p:xfrm>
          <a:off x="457200" y="1735138"/>
          <a:ext cx="3959225" cy="3848100"/>
        </p:xfrm>
        <a:graphic>
          <a:graphicData uri="http://schemas.openxmlformats.org/drawingml/2006/chart">
            <c:chart xmlns:c="http://schemas.openxmlformats.org/drawingml/2006/chart" xmlns:r="http://schemas.openxmlformats.org/officeDocument/2006/relationships" r:id="rId4"/>
          </a:graphicData>
        </a:graphic>
      </p:graphicFrame>
      <p:sp>
        <p:nvSpPr>
          <p:cNvPr id="6" name="Title 5"/>
          <p:cNvSpPr>
            <a:spLocks noGrp="1"/>
          </p:cNvSpPr>
          <p:nvPr>
            <p:ph type="title"/>
          </p:nvPr>
        </p:nvSpPr>
        <p:spPr>
          <a:xfrm>
            <a:off x="461211" y="679228"/>
            <a:ext cx="8573511" cy="807720"/>
          </a:xfrm>
        </p:spPr>
        <p:txBody>
          <a:bodyPr/>
          <a:lstStyle/>
          <a:p>
            <a:r>
              <a:rPr lang="en-US"/>
              <a:t>Agricultural Finance Loan Portfolio Diversification </a:t>
            </a:r>
          </a:p>
        </p:txBody>
      </p:sp>
      <p:sp>
        <p:nvSpPr>
          <p:cNvPr id="5" name="Slide Number Placeholder 4"/>
          <p:cNvSpPr>
            <a:spLocks noGrp="1"/>
          </p:cNvSpPr>
          <p:nvPr>
            <p:ph type="sldNum" sz="quarter" idx="12"/>
          </p:nvPr>
        </p:nvSpPr>
        <p:spPr/>
        <p:txBody>
          <a:bodyPr/>
          <a:lstStyle/>
          <a:p>
            <a:fld id="{37CA3BF7-183F-4230-BFF4-B02224D6F6E3}" type="slidenum">
              <a:rPr lang="en-US" smtClean="0"/>
              <a:pPr/>
              <a:t>12</a:t>
            </a:fld>
            <a:endParaRPr lang="en-US"/>
          </a:p>
        </p:txBody>
      </p:sp>
      <p:cxnSp>
        <p:nvCxnSpPr>
          <p:cNvPr id="9" name="Straight Connector 8"/>
          <p:cNvCxnSpPr/>
          <p:nvPr/>
        </p:nvCxnSpPr>
        <p:spPr>
          <a:xfrm>
            <a:off x="1977081" y="1870000"/>
            <a:ext cx="234778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458465" y="1870000"/>
            <a:ext cx="22124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48038" y="1208397"/>
            <a:ext cx="2291533" cy="161583"/>
          </a:xfrm>
          <a:prstGeom prst="rect">
            <a:avLst/>
          </a:prstGeom>
          <a:noFill/>
        </p:spPr>
        <p:txBody>
          <a:bodyPr wrap="square" lIns="0" tIns="0" rIns="0" bIns="0" rtlCol="0" anchor="t">
            <a:noAutofit/>
          </a:bodyPr>
          <a:lstStyle/>
          <a:p>
            <a:r>
              <a:rPr lang="en-US" sz="800">
                <a:solidFill>
                  <a:schemeClr val="accent5"/>
                </a:solidFill>
                <a:latin typeface="Arial Body"/>
              </a:rPr>
              <a:t>AS OF SEPTEMBER 30, 2023</a:t>
            </a:r>
          </a:p>
        </p:txBody>
      </p:sp>
      <p:sp>
        <p:nvSpPr>
          <p:cNvPr id="12" name="Rounded Rectangle 9">
            <a:extLst>
              <a:ext uri="{FF2B5EF4-FFF2-40B4-BE49-F238E27FC236}">
                <a16:creationId xmlns:a16="http://schemas.microsoft.com/office/drawing/2014/main" id="{E7C22F12-5677-430E-820C-3A623BD86A39}"/>
              </a:ext>
            </a:extLst>
          </p:cNvPr>
          <p:cNvSpPr/>
          <p:nvPr/>
        </p:nvSpPr>
        <p:spPr>
          <a:xfrm>
            <a:off x="1406437" y="5410902"/>
            <a:ext cx="6610525" cy="1384170"/>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en-US" sz="1400" b="1" i="1">
                <a:solidFill>
                  <a:schemeClr val="tx2"/>
                </a:solidFill>
              </a:rPr>
              <a:t>Agricultural Update</a:t>
            </a:r>
          </a:p>
          <a:p>
            <a:pPr marL="171450" indent="-171450">
              <a:buFont typeface="Arial" panose="020B0604020202020204" pitchFamily="34" charset="0"/>
              <a:buChar char="•"/>
            </a:pPr>
            <a:endParaRPr lang="en-US" sz="900" b="1">
              <a:solidFill>
                <a:schemeClr val="accent1"/>
              </a:solidFill>
            </a:endParaRPr>
          </a:p>
          <a:p>
            <a:pPr marL="171450" indent="-171450">
              <a:buFont typeface="Arial" panose="020B0604020202020204" pitchFamily="34" charset="0"/>
              <a:buChar char="•"/>
            </a:pPr>
            <a:r>
              <a:rPr lang="en-US" sz="900" b="1">
                <a:solidFill>
                  <a:schemeClr val="accent1"/>
                </a:solidFill>
              </a:rPr>
              <a:t>USDA’s Economic Research Service estimates $189.9 billion in net cash incomes in 2022, a significant increase from 2021 and 2020 incomes and a new record in both real and nominal terms.</a:t>
            </a:r>
          </a:p>
          <a:p>
            <a:pPr marL="171450" indent="-171450">
              <a:buFont typeface="Arial" panose="020B0604020202020204" pitchFamily="34" charset="0"/>
              <a:buChar char="•"/>
            </a:pPr>
            <a:endParaRPr lang="en-US" sz="900" b="1">
              <a:solidFill>
                <a:schemeClr val="accent1"/>
              </a:solidFill>
            </a:endParaRPr>
          </a:p>
          <a:p>
            <a:pPr marL="171450" indent="-171450">
              <a:buFont typeface="Arial" panose="020B0604020202020204" pitchFamily="34" charset="0"/>
              <a:buChar char="•"/>
            </a:pPr>
            <a:r>
              <a:rPr lang="en-US" sz="900" b="1">
                <a:solidFill>
                  <a:schemeClr val="accent1"/>
                </a:solidFill>
              </a:rPr>
              <a:t>Net cash income in 2023 is forecast to fall by 21% due to elevated input costs and moderating commodity prices. However, forecast 2023 levels are still well above the 10-year average for farm profitability.</a:t>
            </a:r>
          </a:p>
        </p:txBody>
      </p:sp>
      <p:sp>
        <p:nvSpPr>
          <p:cNvPr id="13" name="TextBox 12">
            <a:extLst>
              <a:ext uri="{FF2B5EF4-FFF2-40B4-BE49-F238E27FC236}">
                <a16:creationId xmlns:a16="http://schemas.microsoft.com/office/drawing/2014/main" id="{5CCE92A2-3E9B-4C3F-8043-BB02E21AF0C1}"/>
              </a:ext>
            </a:extLst>
          </p:cNvPr>
          <p:cNvSpPr txBox="1"/>
          <p:nvPr/>
        </p:nvSpPr>
        <p:spPr>
          <a:xfrm>
            <a:off x="5461233" y="5549682"/>
            <a:ext cx="381000" cy="1744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a:ln>
                  <a:noFill/>
                </a:ln>
                <a:solidFill>
                  <a:srgbClr val="808285"/>
                </a:solidFill>
                <a:effectLst/>
                <a:uLnTx/>
                <a:uFillTx/>
                <a:latin typeface="Arial"/>
                <a:ea typeface="+mn-ea"/>
                <a:cs typeface="+mn-cs"/>
              </a:rPr>
              <a:t>(3)</a:t>
            </a:r>
          </a:p>
        </p:txBody>
      </p:sp>
    </p:spTree>
    <p:extLst>
      <p:ext uri="{BB962C8B-B14F-4D97-AF65-F5344CB8AC3E}">
        <p14:creationId xmlns:p14="http://schemas.microsoft.com/office/powerpoint/2010/main" val="2025294493"/>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
            <a:extLst>
              <a:ext uri="{FF2B5EF4-FFF2-40B4-BE49-F238E27FC236}">
                <a16:creationId xmlns:a16="http://schemas.microsoft.com/office/drawing/2014/main" id="{D8259C91-CC9D-4BB1-B81F-C9E32149A169}"/>
              </a:ext>
            </a:extLst>
          </p:cNvPr>
          <p:cNvSpPr txBox="1">
            <a:spLocks/>
          </p:cNvSpPr>
          <p:nvPr/>
        </p:nvSpPr>
        <p:spPr>
          <a:xfrm>
            <a:off x="6070683" y="1667441"/>
            <a:ext cx="2616118" cy="463921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horz" lIns="0" tIns="0" rIns="0" bIns="0" rtlCol="0">
            <a:normAutofit lnSpcReduction="10000"/>
          </a:bodyPr>
          <a:lstStyle>
            <a:lvl1pPr marL="0" indent="0" algn="l" defTabSz="914400" rtl="0" eaLnBrk="1" latinLnBrk="0" hangingPunct="1">
              <a:spcBef>
                <a:spcPts val="1200"/>
              </a:spcBef>
              <a:buFontTx/>
              <a:buNone/>
              <a:defRPr sz="1200" b="0" i="1" kern="1200" cap="none" baseline="0">
                <a:solidFill>
                  <a:schemeClr val="accent1"/>
                </a:solidFill>
                <a:latin typeface="Arial Body"/>
                <a:ea typeface="+mn-ea"/>
                <a:cs typeface="+mn-cs"/>
              </a:defRPr>
            </a:lvl1pPr>
            <a:lvl2pPr marL="288925" indent="-166688" algn="l" defTabSz="914400" rtl="0" eaLnBrk="1" latinLnBrk="0" hangingPunct="1">
              <a:spcBef>
                <a:spcPts val="300"/>
              </a:spcBef>
              <a:buFont typeface="Arial" panose="020B0604020202020204" pitchFamily="34" charset="0"/>
              <a:buChar char="•"/>
              <a:defRPr sz="1000" b="0" kern="1200">
                <a:solidFill>
                  <a:schemeClr val="accent5"/>
                </a:solidFill>
                <a:latin typeface="+mn-lt"/>
                <a:ea typeface="+mn-ea"/>
                <a:cs typeface="+mn-cs"/>
              </a:defRPr>
            </a:lvl2pPr>
            <a:lvl3pPr marL="396875" indent="-166688" algn="l" defTabSz="914400" rtl="0" eaLnBrk="1" latinLnBrk="0" hangingPunct="1">
              <a:spcBef>
                <a:spcPts val="300"/>
              </a:spcBef>
              <a:buFont typeface="Arial" panose="020B0604020202020204" pitchFamily="34" charset="0"/>
              <a:buChar char="–"/>
              <a:defRPr sz="1000" b="0" kern="1200">
                <a:solidFill>
                  <a:schemeClr val="accent5"/>
                </a:solidFill>
                <a:latin typeface="+mn-lt"/>
                <a:ea typeface="+mn-ea"/>
                <a:cs typeface="+mn-cs"/>
              </a:defRPr>
            </a:lvl3pPr>
            <a:lvl4pPr marL="625475" indent="-166688" algn="l" defTabSz="914400" rtl="0" eaLnBrk="1" latinLnBrk="0" hangingPunct="1">
              <a:spcBef>
                <a:spcPts val="300"/>
              </a:spcBef>
              <a:buFont typeface="Arial" panose="020B0604020202020204" pitchFamily="34" charset="0"/>
              <a:buChar char="•"/>
              <a:tabLst/>
              <a:defRPr sz="1000" b="0" kern="1200">
                <a:solidFill>
                  <a:schemeClr val="accent5"/>
                </a:solidFill>
                <a:latin typeface="+mn-lt"/>
                <a:ea typeface="+mn-ea"/>
                <a:cs typeface="+mn-cs"/>
              </a:defRPr>
            </a:lvl4pPr>
            <a:lvl5pPr marL="808038" indent="-166688" algn="l" defTabSz="914400" rtl="0" eaLnBrk="1" latinLnBrk="0" hangingPunct="1">
              <a:spcBef>
                <a:spcPts val="300"/>
              </a:spcBef>
              <a:buFont typeface="Arial" panose="020B0604020202020204" pitchFamily="34" charset="0"/>
              <a:buChar char="»"/>
              <a:defRPr sz="1000" b="0" kern="1200">
                <a:solidFill>
                  <a:schemeClr val="accent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lvl="1"/>
            <a:endParaRPr lang="en-US" u="sng">
              <a:solidFill>
                <a:schemeClr val="bg1"/>
              </a:solidFill>
            </a:endParaRPr>
          </a:p>
          <a:p>
            <a:pPr marL="122237" lvl="1" indent="0" algn="ctr">
              <a:buFont typeface="Arial" panose="020B0604020202020204" pitchFamily="34" charset="0"/>
              <a:buNone/>
            </a:pPr>
            <a:r>
              <a:rPr lang="en-US" sz="1800" b="1" i="1">
                <a:solidFill>
                  <a:schemeClr val="bg1"/>
                </a:solidFill>
                <a:latin typeface="Arial Body"/>
              </a:rPr>
              <a:t>Losses less likely even in default</a:t>
            </a:r>
          </a:p>
          <a:p>
            <a:pPr marL="122237" lvl="1" indent="0">
              <a:buFont typeface="Arial" panose="020B0604020202020204" pitchFamily="34" charset="0"/>
              <a:buNone/>
            </a:pPr>
            <a:endParaRPr lang="en-US" sz="1400" b="1" i="1">
              <a:solidFill>
                <a:schemeClr val="bg1"/>
              </a:solidFill>
              <a:latin typeface="Arial Body"/>
            </a:endParaRPr>
          </a:p>
          <a:p>
            <a:pPr lvl="2"/>
            <a:r>
              <a:rPr lang="en-US" sz="1400" b="1">
                <a:solidFill>
                  <a:schemeClr val="bg1"/>
                </a:solidFill>
              </a:rPr>
              <a:t>Average portfolio LTV of 45% as of  September 30, 2023</a:t>
            </a:r>
          </a:p>
          <a:p>
            <a:pPr marL="230187" lvl="2" indent="0">
              <a:buNone/>
            </a:pPr>
            <a:endParaRPr lang="en-US" sz="1400" b="1">
              <a:solidFill>
                <a:schemeClr val="bg1"/>
              </a:solidFill>
            </a:endParaRPr>
          </a:p>
          <a:p>
            <a:pPr lvl="2"/>
            <a:r>
              <a:rPr lang="en-US" sz="1400">
                <a:solidFill>
                  <a:schemeClr val="bg1"/>
                </a:solidFill>
              </a:rPr>
              <a:t>Land values need to decline &gt;55% to generate material losses across Agricultural Finance mortgage loans portfolio</a:t>
            </a:r>
          </a:p>
          <a:p>
            <a:pPr lvl="2"/>
            <a:endParaRPr lang="en-US" sz="1400">
              <a:solidFill>
                <a:schemeClr val="bg1"/>
              </a:solidFill>
            </a:endParaRPr>
          </a:p>
          <a:p>
            <a:pPr lvl="2"/>
            <a:r>
              <a:rPr lang="en-US" sz="1400">
                <a:solidFill>
                  <a:schemeClr val="bg1"/>
                </a:solidFill>
              </a:rPr>
              <a:t>“Stress scenario” losses of 17% to 48%</a:t>
            </a:r>
          </a:p>
          <a:p>
            <a:pPr lvl="2"/>
            <a:endParaRPr lang="en-US" sz="1400">
              <a:solidFill>
                <a:schemeClr val="bg1"/>
              </a:solidFill>
            </a:endParaRPr>
          </a:p>
          <a:p>
            <a:pPr lvl="2"/>
            <a:r>
              <a:rPr lang="en-US" sz="1400">
                <a:solidFill>
                  <a:schemeClr val="bg1"/>
                </a:solidFill>
              </a:rPr>
              <a:t>1980s crisis saw land value declines of ~23%</a:t>
            </a:r>
          </a:p>
          <a:p>
            <a:pPr lvl="1"/>
            <a:endParaRPr lang="en-US"/>
          </a:p>
        </p:txBody>
      </p:sp>
      <p:sp>
        <p:nvSpPr>
          <p:cNvPr id="3" name="Title 2"/>
          <p:cNvSpPr>
            <a:spLocks noGrp="1"/>
          </p:cNvSpPr>
          <p:nvPr>
            <p:ph type="title"/>
          </p:nvPr>
        </p:nvSpPr>
        <p:spPr/>
        <p:txBody>
          <a:bodyPr/>
          <a:lstStyle/>
          <a:p>
            <a:r>
              <a:rPr lang="en-US"/>
              <a:t>Farmer Mac Uses Proven, Rigorous Underwriting</a:t>
            </a:r>
          </a:p>
        </p:txBody>
      </p:sp>
      <p:sp>
        <p:nvSpPr>
          <p:cNvPr id="2" name="Content Placeholder 1"/>
          <p:cNvSpPr>
            <a:spLocks noGrp="1"/>
          </p:cNvSpPr>
          <p:nvPr>
            <p:ph sz="half" idx="2"/>
          </p:nvPr>
        </p:nvSpPr>
        <p:spPr>
          <a:xfrm>
            <a:off x="457201" y="1685728"/>
            <a:ext cx="2616118" cy="46392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122237" lvl="1" indent="0">
              <a:buNone/>
            </a:pPr>
            <a:endParaRPr lang="en-US" u="sng">
              <a:solidFill>
                <a:schemeClr val="bg1"/>
              </a:solidFill>
            </a:endParaRPr>
          </a:p>
          <a:p>
            <a:pPr marL="122237" lvl="1" indent="0" algn="ctr">
              <a:buNone/>
            </a:pPr>
            <a:r>
              <a:rPr lang="en-US" sz="1800" b="1" i="1">
                <a:solidFill>
                  <a:schemeClr val="bg1"/>
                </a:solidFill>
                <a:latin typeface="Arial Body"/>
              </a:rPr>
              <a:t>Industry-leading credit requirements</a:t>
            </a:r>
          </a:p>
          <a:p>
            <a:pPr marL="122237" lvl="1" indent="0">
              <a:buNone/>
            </a:pPr>
            <a:endParaRPr lang="en-US" sz="1400" b="1" i="1">
              <a:solidFill>
                <a:schemeClr val="accent1"/>
              </a:solidFill>
              <a:latin typeface="Arial Body"/>
            </a:endParaRPr>
          </a:p>
          <a:p>
            <a:pPr lvl="2"/>
            <a:r>
              <a:rPr lang="en-US" sz="1400"/>
              <a:t>Total debt coverage ratio of at least 1.25x</a:t>
            </a:r>
          </a:p>
          <a:p>
            <a:pPr lvl="2"/>
            <a:endParaRPr lang="en-US" sz="1400"/>
          </a:p>
          <a:p>
            <a:pPr lvl="2"/>
            <a:r>
              <a:rPr lang="en-US" sz="1400" b="1"/>
              <a:t>LTVs average 40% to 45% on mortgages purchased</a:t>
            </a:r>
          </a:p>
          <a:p>
            <a:pPr lvl="2"/>
            <a:endParaRPr lang="en-US" sz="1400" b="1"/>
          </a:p>
          <a:p>
            <a:pPr lvl="2"/>
            <a:r>
              <a:rPr lang="en-US" sz="1400"/>
              <a:t>Minimum borrower net equity of 50% </a:t>
            </a:r>
          </a:p>
          <a:p>
            <a:pPr lvl="2"/>
            <a:endParaRPr lang="en-US" sz="1400"/>
          </a:p>
        </p:txBody>
      </p:sp>
      <p:sp>
        <p:nvSpPr>
          <p:cNvPr id="5" name="Slide Number Placeholder 4"/>
          <p:cNvSpPr>
            <a:spLocks noGrp="1"/>
          </p:cNvSpPr>
          <p:nvPr>
            <p:ph type="sldNum" sz="quarter" idx="12"/>
          </p:nvPr>
        </p:nvSpPr>
        <p:spPr/>
        <p:txBody>
          <a:bodyPr/>
          <a:lstStyle/>
          <a:p>
            <a:fld id="{37CA3BF7-183F-4230-BFF4-B02224D6F6E3}" type="slidenum">
              <a:rPr lang="en-US" smtClean="0"/>
              <a:pPr/>
              <a:t>13</a:t>
            </a:fld>
            <a:endParaRPr lang="en-US"/>
          </a:p>
        </p:txBody>
      </p:sp>
      <p:sp>
        <p:nvSpPr>
          <p:cNvPr id="13" name="Content Placeholder 1">
            <a:extLst>
              <a:ext uri="{FF2B5EF4-FFF2-40B4-BE49-F238E27FC236}">
                <a16:creationId xmlns:a16="http://schemas.microsoft.com/office/drawing/2014/main" id="{D5C0F1CC-2D64-426B-8F5B-DBB4F9329526}"/>
              </a:ext>
            </a:extLst>
          </p:cNvPr>
          <p:cNvSpPr txBox="1">
            <a:spLocks/>
          </p:cNvSpPr>
          <p:nvPr/>
        </p:nvSpPr>
        <p:spPr>
          <a:xfrm>
            <a:off x="3315698" y="1667441"/>
            <a:ext cx="2540672" cy="463921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vert="horz" lIns="0" tIns="0" rIns="0" bIns="0" rtlCol="0">
            <a:normAutofit/>
          </a:bodyPr>
          <a:lstStyle>
            <a:lvl1pPr marL="0" indent="0" algn="l" defTabSz="914400" rtl="0" eaLnBrk="1" latinLnBrk="0" hangingPunct="1">
              <a:spcBef>
                <a:spcPts val="1200"/>
              </a:spcBef>
              <a:buFontTx/>
              <a:buNone/>
              <a:defRPr sz="1200" b="0" i="1" kern="1200" cap="none" baseline="0">
                <a:solidFill>
                  <a:schemeClr val="accent1"/>
                </a:solidFill>
                <a:latin typeface="Arial Body"/>
                <a:ea typeface="+mn-ea"/>
                <a:cs typeface="+mn-cs"/>
              </a:defRPr>
            </a:lvl1pPr>
            <a:lvl2pPr marL="288925" indent="-166688" algn="l" defTabSz="914400" rtl="0" eaLnBrk="1" latinLnBrk="0" hangingPunct="1">
              <a:spcBef>
                <a:spcPts val="300"/>
              </a:spcBef>
              <a:buFont typeface="Arial" panose="020B0604020202020204" pitchFamily="34" charset="0"/>
              <a:buChar char="•"/>
              <a:defRPr sz="1000" b="0" kern="1200">
                <a:solidFill>
                  <a:schemeClr val="accent5"/>
                </a:solidFill>
                <a:latin typeface="+mn-lt"/>
                <a:ea typeface="+mn-ea"/>
                <a:cs typeface="+mn-cs"/>
              </a:defRPr>
            </a:lvl2pPr>
            <a:lvl3pPr marL="396875" indent="-166688" algn="l" defTabSz="914400" rtl="0" eaLnBrk="1" latinLnBrk="0" hangingPunct="1">
              <a:spcBef>
                <a:spcPts val="300"/>
              </a:spcBef>
              <a:buFont typeface="Arial" panose="020B0604020202020204" pitchFamily="34" charset="0"/>
              <a:buChar char="–"/>
              <a:defRPr sz="1000" b="0" kern="1200">
                <a:solidFill>
                  <a:schemeClr val="accent5"/>
                </a:solidFill>
                <a:latin typeface="+mn-lt"/>
                <a:ea typeface="+mn-ea"/>
                <a:cs typeface="+mn-cs"/>
              </a:defRPr>
            </a:lvl3pPr>
            <a:lvl4pPr marL="625475" indent="-166688" algn="l" defTabSz="914400" rtl="0" eaLnBrk="1" latinLnBrk="0" hangingPunct="1">
              <a:spcBef>
                <a:spcPts val="300"/>
              </a:spcBef>
              <a:buFont typeface="Arial" panose="020B0604020202020204" pitchFamily="34" charset="0"/>
              <a:buChar char="•"/>
              <a:tabLst/>
              <a:defRPr sz="1000" b="0" kern="1200">
                <a:solidFill>
                  <a:schemeClr val="accent5"/>
                </a:solidFill>
                <a:latin typeface="+mn-lt"/>
                <a:ea typeface="+mn-ea"/>
                <a:cs typeface="+mn-cs"/>
              </a:defRPr>
            </a:lvl4pPr>
            <a:lvl5pPr marL="808038" indent="-166688" algn="l" defTabSz="914400" rtl="0" eaLnBrk="1" latinLnBrk="0" hangingPunct="1">
              <a:spcBef>
                <a:spcPts val="300"/>
              </a:spcBef>
              <a:buFont typeface="Arial" panose="020B0604020202020204" pitchFamily="34" charset="0"/>
              <a:buChar char="»"/>
              <a:defRPr sz="1000" b="0" kern="1200">
                <a:solidFill>
                  <a:schemeClr val="accent5"/>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lvl="1"/>
            <a:endParaRPr lang="en-US" u="sng">
              <a:solidFill>
                <a:schemeClr val="bg1"/>
              </a:solidFill>
            </a:endParaRPr>
          </a:p>
          <a:p>
            <a:pPr marL="122237" lvl="1" indent="0" algn="ctr">
              <a:buFont typeface="Arial" panose="020B0604020202020204" pitchFamily="34" charset="0"/>
              <a:buNone/>
            </a:pPr>
            <a:r>
              <a:rPr lang="en-US" sz="1800" b="1" i="1">
                <a:solidFill>
                  <a:schemeClr val="bg1"/>
                </a:solidFill>
                <a:latin typeface="Arial Body"/>
              </a:rPr>
              <a:t>Credits are less likely to default</a:t>
            </a:r>
          </a:p>
          <a:p>
            <a:pPr marL="122237" lvl="1" indent="0">
              <a:buFont typeface="Arial" panose="020B0604020202020204" pitchFamily="34" charset="0"/>
              <a:buNone/>
            </a:pPr>
            <a:endParaRPr lang="en-US" sz="1400" b="1" i="1">
              <a:solidFill>
                <a:schemeClr val="bg1"/>
              </a:solidFill>
              <a:latin typeface="Arial Body"/>
            </a:endParaRPr>
          </a:p>
          <a:p>
            <a:pPr lvl="2"/>
            <a:r>
              <a:rPr lang="en-US" sz="1400">
                <a:solidFill>
                  <a:schemeClr val="bg1"/>
                </a:solidFill>
              </a:rPr>
              <a:t>Focus on repayment capacity through stressed inputs</a:t>
            </a:r>
          </a:p>
          <a:p>
            <a:pPr lvl="2"/>
            <a:endParaRPr lang="en-US" sz="1400" b="1">
              <a:solidFill>
                <a:schemeClr val="bg1"/>
              </a:solidFill>
            </a:endParaRPr>
          </a:p>
          <a:p>
            <a:pPr lvl="2"/>
            <a:r>
              <a:rPr lang="en-US" sz="1400" b="1">
                <a:solidFill>
                  <a:schemeClr val="bg1"/>
                </a:solidFill>
              </a:rPr>
              <a:t>Not a “lender of last resort”</a:t>
            </a:r>
          </a:p>
          <a:p>
            <a:pPr lvl="2"/>
            <a:endParaRPr lang="en-US" sz="1400">
              <a:solidFill>
                <a:schemeClr val="bg1"/>
              </a:solidFill>
            </a:endParaRPr>
          </a:p>
          <a:p>
            <a:pPr lvl="2"/>
            <a:r>
              <a:rPr lang="en-US" sz="1400">
                <a:solidFill>
                  <a:schemeClr val="bg1"/>
                </a:solidFill>
              </a:rPr>
              <a:t>Farm Credit Administration is our safety and soundness regulator</a:t>
            </a:r>
          </a:p>
          <a:p>
            <a:pPr lvl="1"/>
            <a:endParaRPr lang="en-US"/>
          </a:p>
        </p:txBody>
      </p:sp>
      <p:sp>
        <p:nvSpPr>
          <p:cNvPr id="16" name="TextBox 15">
            <a:extLst>
              <a:ext uri="{FF2B5EF4-FFF2-40B4-BE49-F238E27FC236}">
                <a16:creationId xmlns:a16="http://schemas.microsoft.com/office/drawing/2014/main" id="{417F5E22-1019-482E-9213-095F3015E4A7}"/>
              </a:ext>
            </a:extLst>
          </p:cNvPr>
          <p:cNvSpPr txBox="1"/>
          <p:nvPr/>
        </p:nvSpPr>
        <p:spPr>
          <a:xfrm>
            <a:off x="8320321" y="5839011"/>
            <a:ext cx="381000" cy="174407"/>
          </a:xfrm>
          <a:prstGeom prst="rect">
            <a:avLst/>
          </a:prstGeom>
          <a:noFill/>
        </p:spPr>
        <p:txBody>
          <a:bodyPr wrap="square" rtlCol="0">
            <a:spAutoFit/>
          </a:bodyPr>
          <a:lstStyle/>
          <a:p>
            <a:r>
              <a:rPr lang="en-US" sz="800" baseline="30000">
                <a:solidFill>
                  <a:schemeClr val="bg1"/>
                </a:solidFill>
              </a:rPr>
              <a:t>(4)</a:t>
            </a:r>
          </a:p>
        </p:txBody>
      </p:sp>
    </p:spTree>
    <p:extLst>
      <p:ext uri="{BB962C8B-B14F-4D97-AF65-F5344CB8AC3E}">
        <p14:creationId xmlns:p14="http://schemas.microsoft.com/office/powerpoint/2010/main" val="3544879583"/>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Credit Consistently Outperforms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CA3BF7-183F-4230-BFF4-B02224D6F6E3}" type="slidenum">
              <a:rPr kumimoji="0" lang="en-US" sz="1200" b="1" i="1" u="none" strike="noStrike" kern="1200" cap="none" spc="0" normalizeH="0" baseline="0" noProof="0" smtClean="0">
                <a:ln>
                  <a:noFill/>
                </a:ln>
                <a:solidFill>
                  <a:srgbClr val="F47D4B"/>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1" i="1" u="none" strike="noStrike" kern="1200" cap="none" spc="0" normalizeH="0" baseline="0" noProof="0">
              <a:ln>
                <a:noFill/>
              </a:ln>
              <a:solidFill>
                <a:srgbClr val="F47D4B"/>
              </a:solidFill>
              <a:effectLst/>
              <a:uLnTx/>
              <a:uFillTx/>
              <a:latin typeface="Times New Roman"/>
              <a:ea typeface="+mn-ea"/>
              <a:cs typeface="+mn-cs"/>
            </a:endParaRPr>
          </a:p>
        </p:txBody>
      </p:sp>
      <p:graphicFrame>
        <p:nvGraphicFramePr>
          <p:cNvPr id="19" name="Content Placeholder 6">
            <a:extLst>
              <a:ext uri="{FF2B5EF4-FFF2-40B4-BE49-F238E27FC236}">
                <a16:creationId xmlns:a16="http://schemas.microsoft.com/office/drawing/2014/main" id="{959D501F-7846-451C-88C9-A2A61BBA1107}"/>
              </a:ext>
            </a:extLst>
          </p:cNvPr>
          <p:cNvGraphicFramePr>
            <a:graphicFrameLocks noGrp="1"/>
          </p:cNvGraphicFramePr>
          <p:nvPr>
            <p:ph idx="1"/>
          </p:nvPr>
        </p:nvGraphicFramePr>
        <p:xfrm>
          <a:off x="457200" y="1247960"/>
          <a:ext cx="8214360" cy="2602318"/>
        </p:xfrm>
        <a:graphic>
          <a:graphicData uri="http://schemas.openxmlformats.org/drawingml/2006/chart">
            <c:chart xmlns:c="http://schemas.openxmlformats.org/drawingml/2006/chart" xmlns:r="http://schemas.openxmlformats.org/officeDocument/2006/relationships" r:id="rId2"/>
          </a:graphicData>
        </a:graphic>
      </p:graphicFrame>
      <p:cxnSp>
        <p:nvCxnSpPr>
          <p:cNvPr id="20" name="Straight Connector 19">
            <a:extLst>
              <a:ext uri="{FF2B5EF4-FFF2-40B4-BE49-F238E27FC236}">
                <a16:creationId xmlns:a16="http://schemas.microsoft.com/office/drawing/2014/main" id="{FE9B251E-97E4-4E0E-83C9-1430E1A9FD63}"/>
              </a:ext>
            </a:extLst>
          </p:cNvPr>
          <p:cNvCxnSpPr/>
          <p:nvPr/>
        </p:nvCxnSpPr>
        <p:spPr>
          <a:xfrm>
            <a:off x="2166551" y="1375350"/>
            <a:ext cx="652426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24" name="Content Placeholder 6">
            <a:extLst>
              <a:ext uri="{FF2B5EF4-FFF2-40B4-BE49-F238E27FC236}">
                <a16:creationId xmlns:a16="http://schemas.microsoft.com/office/drawing/2014/main" id="{0B086AA1-7E72-441E-97DF-6C212C2103F3}"/>
              </a:ext>
            </a:extLst>
          </p:cNvPr>
          <p:cNvGraphicFramePr>
            <a:graphicFrameLocks/>
          </p:cNvGraphicFramePr>
          <p:nvPr/>
        </p:nvGraphicFramePr>
        <p:xfrm>
          <a:off x="431497" y="3851833"/>
          <a:ext cx="8214360" cy="2843460"/>
        </p:xfrm>
        <a:graphic>
          <a:graphicData uri="http://schemas.openxmlformats.org/drawingml/2006/chart">
            <c:chart xmlns:c="http://schemas.openxmlformats.org/drawingml/2006/chart" xmlns:r="http://schemas.openxmlformats.org/officeDocument/2006/relationships" r:id="rId3"/>
          </a:graphicData>
        </a:graphic>
      </p:graphicFrame>
      <p:cxnSp>
        <p:nvCxnSpPr>
          <p:cNvPr id="25" name="Straight Connector 24">
            <a:extLst>
              <a:ext uri="{FF2B5EF4-FFF2-40B4-BE49-F238E27FC236}">
                <a16:creationId xmlns:a16="http://schemas.microsoft.com/office/drawing/2014/main" id="{42C5F696-E5FB-42DF-A8ED-70F8956702AA}"/>
              </a:ext>
            </a:extLst>
          </p:cNvPr>
          <p:cNvCxnSpPr>
            <a:cxnSpLocks/>
          </p:cNvCxnSpPr>
          <p:nvPr/>
        </p:nvCxnSpPr>
        <p:spPr>
          <a:xfrm>
            <a:off x="3281801" y="3995789"/>
            <a:ext cx="537611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Rounded Rectangle 9">
            <a:extLst>
              <a:ext uri="{FF2B5EF4-FFF2-40B4-BE49-F238E27FC236}">
                <a16:creationId xmlns:a16="http://schemas.microsoft.com/office/drawing/2014/main" id="{5B270E25-FB4C-4E6C-A0D2-D04F0E6CC2A8}"/>
              </a:ext>
            </a:extLst>
          </p:cNvPr>
          <p:cNvSpPr/>
          <p:nvPr/>
        </p:nvSpPr>
        <p:spPr>
          <a:xfrm>
            <a:off x="6753865" y="5175859"/>
            <a:ext cx="1754659" cy="35459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00B050"/>
                </a:solidFill>
                <a:effectLst/>
                <a:uLnTx/>
                <a:uFillTx/>
                <a:latin typeface="Arial"/>
                <a:ea typeface="+mn-ea"/>
                <a:cs typeface="+mn-cs"/>
              </a:rPr>
              <a:t>Farmer Mac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00B050"/>
                </a:solidFill>
                <a:effectLst/>
                <a:uLnTx/>
                <a:uFillTx/>
                <a:latin typeface="Arial"/>
                <a:ea typeface="+mn-ea"/>
                <a:cs typeface="+mn-cs"/>
              </a:rPr>
              <a:t>Average 0.02% </a:t>
            </a:r>
          </a:p>
        </p:txBody>
      </p:sp>
      <p:sp>
        <p:nvSpPr>
          <p:cNvPr id="29" name="Rounded Rectangle 9">
            <a:extLst>
              <a:ext uri="{FF2B5EF4-FFF2-40B4-BE49-F238E27FC236}">
                <a16:creationId xmlns:a16="http://schemas.microsoft.com/office/drawing/2014/main" id="{4D5C7083-9B5A-48E1-9773-84201662F6E0}"/>
              </a:ext>
            </a:extLst>
          </p:cNvPr>
          <p:cNvSpPr/>
          <p:nvPr/>
        </p:nvSpPr>
        <p:spPr>
          <a:xfrm>
            <a:off x="6754584" y="4747103"/>
            <a:ext cx="1754659" cy="35459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47D4B"/>
                </a:solidFill>
                <a:effectLst/>
                <a:uLnTx/>
                <a:uFillTx/>
                <a:latin typeface="Arial"/>
                <a:ea typeface="+mn-ea"/>
                <a:cs typeface="+mn-cs"/>
              </a:rPr>
              <a:t>Farm Credit 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47D4B"/>
                </a:solidFill>
                <a:effectLst/>
                <a:uLnTx/>
                <a:uFillTx/>
                <a:latin typeface="Arial"/>
                <a:ea typeface="+mn-ea"/>
                <a:cs typeface="+mn-cs"/>
              </a:rPr>
              <a:t>Average 0.09% </a:t>
            </a:r>
          </a:p>
        </p:txBody>
      </p:sp>
      <p:sp>
        <p:nvSpPr>
          <p:cNvPr id="30" name="Rounded Rectangle 9">
            <a:extLst>
              <a:ext uri="{FF2B5EF4-FFF2-40B4-BE49-F238E27FC236}">
                <a16:creationId xmlns:a16="http://schemas.microsoft.com/office/drawing/2014/main" id="{2E0368AF-487C-46E6-A0DB-697EFECB3D43}"/>
              </a:ext>
            </a:extLst>
          </p:cNvPr>
          <p:cNvSpPr/>
          <p:nvPr/>
        </p:nvSpPr>
        <p:spPr>
          <a:xfrm>
            <a:off x="6754584" y="4240111"/>
            <a:ext cx="1754659" cy="35459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4E6A8A"/>
                </a:solidFill>
                <a:effectLst/>
                <a:uLnTx/>
                <a:uFillTx/>
                <a:latin typeface="Arial"/>
                <a:ea typeface="+mn-ea"/>
                <a:cs typeface="+mn-cs"/>
              </a:rPr>
              <a:t>Banks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4E6A8A"/>
                </a:solidFill>
                <a:effectLst/>
                <a:uLnTx/>
                <a:uFillTx/>
                <a:latin typeface="Arial"/>
                <a:ea typeface="+mn-ea"/>
                <a:cs typeface="+mn-cs"/>
              </a:rPr>
              <a:t>Average 0.17%</a:t>
            </a:r>
          </a:p>
        </p:txBody>
      </p:sp>
      <p:sp>
        <p:nvSpPr>
          <p:cNvPr id="31" name="Rounded Rectangle 9">
            <a:extLst>
              <a:ext uri="{FF2B5EF4-FFF2-40B4-BE49-F238E27FC236}">
                <a16:creationId xmlns:a16="http://schemas.microsoft.com/office/drawing/2014/main" id="{A4F312BD-A12E-423C-A7BD-139646B72933}"/>
              </a:ext>
            </a:extLst>
          </p:cNvPr>
          <p:cNvSpPr/>
          <p:nvPr/>
        </p:nvSpPr>
        <p:spPr>
          <a:xfrm>
            <a:off x="1939997" y="4489927"/>
            <a:ext cx="1754659" cy="655829"/>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808285"/>
                </a:solidFill>
                <a:effectLst/>
                <a:uLnTx/>
                <a:uFillTx/>
                <a:latin typeface="Arial"/>
                <a:ea typeface="+mn-ea"/>
                <a:cs typeface="+mn-cs"/>
              </a:rPr>
              <a:t>All Commercial Banks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808285"/>
                </a:solidFill>
                <a:effectLst/>
                <a:uLnTx/>
                <a:uFillTx/>
                <a:latin typeface="Arial"/>
                <a:ea typeface="+mn-ea"/>
                <a:cs typeface="+mn-cs"/>
              </a:rPr>
              <a:t>Loans and Leases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808285"/>
                </a:solidFill>
                <a:effectLst/>
                <a:uLnTx/>
                <a:uFillTx/>
                <a:latin typeface="Arial"/>
                <a:ea typeface="+mn-ea"/>
                <a:cs typeface="+mn-cs"/>
              </a:rPr>
              <a:t>Average 0.96%</a:t>
            </a:r>
          </a:p>
        </p:txBody>
      </p:sp>
      <p:sp>
        <p:nvSpPr>
          <p:cNvPr id="32" name="TextBox 31">
            <a:extLst>
              <a:ext uri="{FF2B5EF4-FFF2-40B4-BE49-F238E27FC236}">
                <a16:creationId xmlns:a16="http://schemas.microsoft.com/office/drawing/2014/main" id="{7CA6AE8C-AAD2-4D83-9A08-7D19963FDD9C}"/>
              </a:ext>
            </a:extLst>
          </p:cNvPr>
          <p:cNvSpPr txBox="1"/>
          <p:nvPr/>
        </p:nvSpPr>
        <p:spPr>
          <a:xfrm>
            <a:off x="3151638" y="4856777"/>
            <a:ext cx="381000" cy="1744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a:ln>
                  <a:noFill/>
                </a:ln>
                <a:solidFill>
                  <a:srgbClr val="808285"/>
                </a:solidFill>
                <a:effectLst/>
                <a:uLnTx/>
                <a:uFillTx/>
                <a:latin typeface="Arial"/>
                <a:ea typeface="+mn-ea"/>
                <a:cs typeface="+mn-cs"/>
              </a:rPr>
              <a:t>(8)</a:t>
            </a:r>
          </a:p>
        </p:txBody>
      </p:sp>
      <p:sp>
        <p:nvSpPr>
          <p:cNvPr id="33" name="TextBox 32">
            <a:extLst>
              <a:ext uri="{FF2B5EF4-FFF2-40B4-BE49-F238E27FC236}">
                <a16:creationId xmlns:a16="http://schemas.microsoft.com/office/drawing/2014/main" id="{91CE0F68-C224-40B7-967F-880F831E51B6}"/>
              </a:ext>
            </a:extLst>
          </p:cNvPr>
          <p:cNvSpPr txBox="1"/>
          <p:nvPr/>
        </p:nvSpPr>
        <p:spPr>
          <a:xfrm>
            <a:off x="4032356" y="3354290"/>
            <a:ext cx="381000" cy="1744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a:ln>
                  <a:noFill/>
                </a:ln>
                <a:solidFill>
                  <a:srgbClr val="808285"/>
                </a:solidFill>
                <a:effectLst/>
                <a:uLnTx/>
                <a:uFillTx/>
                <a:latin typeface="Arial"/>
                <a:ea typeface="+mn-ea"/>
                <a:cs typeface="+mn-cs"/>
              </a:rPr>
              <a:t>(5)</a:t>
            </a:r>
          </a:p>
        </p:txBody>
      </p:sp>
      <p:sp>
        <p:nvSpPr>
          <p:cNvPr id="34" name="TextBox 33">
            <a:extLst>
              <a:ext uri="{FF2B5EF4-FFF2-40B4-BE49-F238E27FC236}">
                <a16:creationId xmlns:a16="http://schemas.microsoft.com/office/drawing/2014/main" id="{DD71B634-8ACC-4FCF-ACF6-3605CDECF2E0}"/>
              </a:ext>
            </a:extLst>
          </p:cNvPr>
          <p:cNvSpPr txBox="1"/>
          <p:nvPr/>
        </p:nvSpPr>
        <p:spPr>
          <a:xfrm>
            <a:off x="6632459" y="3520308"/>
            <a:ext cx="381000" cy="1744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a:ln>
                  <a:noFill/>
                </a:ln>
                <a:solidFill>
                  <a:srgbClr val="808285"/>
                </a:solidFill>
                <a:effectLst/>
                <a:uLnTx/>
                <a:uFillTx/>
                <a:latin typeface="Arial"/>
                <a:ea typeface="+mn-ea"/>
                <a:cs typeface="+mn-cs"/>
              </a:rPr>
              <a:t>(6</a:t>
            </a:r>
            <a:r>
              <a:rPr lang="en-US" sz="800" baseline="30000">
                <a:solidFill>
                  <a:srgbClr val="808285"/>
                </a:solidFill>
                <a:latin typeface="Arial"/>
              </a:rPr>
              <a:t>)</a:t>
            </a:r>
            <a:endParaRPr kumimoji="0" lang="en-US" sz="800" b="0" i="0" u="none" strike="noStrike" kern="1200" cap="none" spc="0" normalizeH="0" baseline="30000" noProof="0">
              <a:ln>
                <a:noFill/>
              </a:ln>
              <a:solidFill>
                <a:srgbClr val="808285"/>
              </a:solidFill>
              <a:effectLst/>
              <a:uLnTx/>
              <a:uFillTx/>
              <a:latin typeface="Arial"/>
              <a:ea typeface="+mn-ea"/>
              <a:cs typeface="+mn-cs"/>
            </a:endParaRPr>
          </a:p>
        </p:txBody>
      </p:sp>
      <p:sp>
        <p:nvSpPr>
          <p:cNvPr id="35" name="TextBox 34">
            <a:extLst>
              <a:ext uri="{FF2B5EF4-FFF2-40B4-BE49-F238E27FC236}">
                <a16:creationId xmlns:a16="http://schemas.microsoft.com/office/drawing/2014/main" id="{2D12E73D-53EB-4982-8A49-A9C7885AA731}"/>
              </a:ext>
            </a:extLst>
          </p:cNvPr>
          <p:cNvSpPr txBox="1"/>
          <p:nvPr/>
        </p:nvSpPr>
        <p:spPr>
          <a:xfrm>
            <a:off x="3573719" y="6403441"/>
            <a:ext cx="464886" cy="1744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a:ln>
                  <a:noFill/>
                </a:ln>
                <a:solidFill>
                  <a:srgbClr val="808285"/>
                </a:solidFill>
                <a:effectLst/>
                <a:uLnTx/>
                <a:uFillTx/>
                <a:latin typeface="Arial"/>
                <a:ea typeface="+mn-ea"/>
                <a:cs typeface="+mn-cs"/>
              </a:rPr>
              <a:t>(7) (8)</a:t>
            </a:r>
          </a:p>
        </p:txBody>
      </p:sp>
      <p:sp>
        <p:nvSpPr>
          <p:cNvPr id="36" name="TextBox 35">
            <a:extLst>
              <a:ext uri="{FF2B5EF4-FFF2-40B4-BE49-F238E27FC236}">
                <a16:creationId xmlns:a16="http://schemas.microsoft.com/office/drawing/2014/main" id="{DA503286-BD99-42EB-9111-ED3D0B22DD1B}"/>
              </a:ext>
            </a:extLst>
          </p:cNvPr>
          <p:cNvSpPr txBox="1"/>
          <p:nvPr/>
        </p:nvSpPr>
        <p:spPr>
          <a:xfrm>
            <a:off x="4928509" y="6413510"/>
            <a:ext cx="381000" cy="1744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a:ln>
                  <a:noFill/>
                </a:ln>
                <a:solidFill>
                  <a:srgbClr val="808285"/>
                </a:solidFill>
                <a:effectLst/>
                <a:uLnTx/>
                <a:uFillTx/>
                <a:latin typeface="Arial"/>
                <a:ea typeface="+mn-ea"/>
                <a:cs typeface="+mn-cs"/>
              </a:rPr>
              <a:t>(9)</a:t>
            </a:r>
          </a:p>
        </p:txBody>
      </p:sp>
      <p:sp>
        <p:nvSpPr>
          <p:cNvPr id="37" name="TextBox 36">
            <a:extLst>
              <a:ext uri="{FF2B5EF4-FFF2-40B4-BE49-F238E27FC236}">
                <a16:creationId xmlns:a16="http://schemas.microsoft.com/office/drawing/2014/main" id="{FE7DDCCE-5157-4D7D-BFBE-594B64AF2022}"/>
              </a:ext>
            </a:extLst>
          </p:cNvPr>
          <p:cNvSpPr txBox="1"/>
          <p:nvPr/>
        </p:nvSpPr>
        <p:spPr>
          <a:xfrm>
            <a:off x="5909811" y="6410396"/>
            <a:ext cx="381000" cy="1744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a:ln>
                  <a:noFill/>
                </a:ln>
                <a:solidFill>
                  <a:srgbClr val="808285"/>
                </a:solidFill>
                <a:effectLst/>
                <a:uLnTx/>
                <a:uFillTx/>
                <a:latin typeface="Arial"/>
                <a:ea typeface="+mn-ea"/>
                <a:cs typeface="+mn-cs"/>
              </a:rPr>
              <a:t>(10)</a:t>
            </a:r>
          </a:p>
        </p:txBody>
      </p:sp>
    </p:spTree>
    <p:extLst>
      <p:ext uri="{BB962C8B-B14F-4D97-AF65-F5344CB8AC3E}">
        <p14:creationId xmlns:p14="http://schemas.microsoft.com/office/powerpoint/2010/main" val="2821413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9228"/>
            <a:ext cx="8604422" cy="807720"/>
          </a:xfrm>
        </p:spPr>
        <p:txBody>
          <a:bodyPr>
            <a:noAutofit/>
          </a:bodyPr>
          <a:lstStyle/>
          <a:p>
            <a:r>
              <a:rPr lang="en-US"/>
              <a:t>Historical Credit Losses</a:t>
            </a:r>
          </a:p>
        </p:txBody>
      </p:sp>
      <p:sp>
        <p:nvSpPr>
          <p:cNvPr id="3" name="Content Placeholder 2"/>
          <p:cNvSpPr>
            <a:spLocks noGrp="1"/>
          </p:cNvSpPr>
          <p:nvPr>
            <p:ph idx="1"/>
          </p:nvPr>
        </p:nvSpPr>
        <p:spPr>
          <a:xfrm>
            <a:off x="461212" y="4859516"/>
            <a:ext cx="8394464" cy="1389062"/>
          </a:xfrm>
        </p:spPr>
        <p:txBody>
          <a:bodyPr vert="horz" lIns="0" tIns="0" rIns="0" bIns="0" rtlCol="0" anchor="t">
            <a:normAutofit lnSpcReduction="10000"/>
          </a:bodyPr>
          <a:lstStyle/>
          <a:p>
            <a:r>
              <a:rPr lang="en-US"/>
              <a:t>Agricultural Finance Mortgage Loans have historical cumulative losses of 0.10%, or less than 1bp per year</a:t>
            </a:r>
          </a:p>
          <a:p>
            <a:pPr lvl="1" indent="-166370"/>
            <a:r>
              <a:rPr lang="en-US"/>
              <a:t>Cumulative Agricultural Finance Mortgage Loan losses of $38 million on $37 billion of cumulative Agricultural Finance Mortgage Loans historical business volume</a:t>
            </a:r>
            <a:endParaRPr lang="en-US">
              <a:cs typeface="Arial"/>
            </a:endParaRPr>
          </a:p>
          <a:p>
            <a:pPr marL="0" indent="0">
              <a:buNone/>
            </a:pPr>
            <a:r>
              <a:rPr lang="en-US"/>
              <a:t>Farmer Mac has not reported any credit losses to date in any products other than Agricultural Finance Mortgage Loans</a:t>
            </a:r>
          </a:p>
          <a:p>
            <a:pPr marL="0" indent="0">
              <a:buNone/>
            </a:pPr>
            <a:endParaRPr lang="en-US"/>
          </a:p>
        </p:txBody>
      </p:sp>
      <p:sp>
        <p:nvSpPr>
          <p:cNvPr id="5" name="Slide Number Placeholder 4"/>
          <p:cNvSpPr>
            <a:spLocks noGrp="1"/>
          </p:cNvSpPr>
          <p:nvPr>
            <p:ph type="sldNum" sz="quarter" idx="12"/>
          </p:nvPr>
        </p:nvSpPr>
        <p:spPr/>
        <p:txBody>
          <a:bodyPr/>
          <a:lstStyle/>
          <a:p>
            <a:fld id="{37CA3BF7-183F-4230-BFF4-B02224D6F6E3}" type="slidenum">
              <a:rPr lang="en-US" smtClean="0"/>
              <a:pPr/>
              <a:t>15</a:t>
            </a:fld>
            <a:endParaRPr lang="en-US"/>
          </a:p>
        </p:txBody>
      </p:sp>
      <p:graphicFrame>
        <p:nvGraphicFramePr>
          <p:cNvPr id="6" name="Chart 5"/>
          <p:cNvGraphicFramePr/>
          <p:nvPr/>
        </p:nvGraphicFramePr>
        <p:xfrm>
          <a:off x="355124" y="1543894"/>
          <a:ext cx="8153400" cy="31688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4673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539172B5-099F-A37A-D203-B75E06C4C1A1}"/>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a:t>Farmer Mac Compared to Farm Credit Banks</a:t>
            </a:r>
          </a:p>
        </p:txBody>
      </p:sp>
      <p:sp>
        <p:nvSpPr>
          <p:cNvPr id="5" name="Slide Number Placeholder 4"/>
          <p:cNvSpPr>
            <a:spLocks noGrp="1"/>
          </p:cNvSpPr>
          <p:nvPr>
            <p:ph type="sldNum" sz="quarter" idx="12"/>
          </p:nvPr>
        </p:nvSpPr>
        <p:spPr/>
        <p:txBody>
          <a:bodyPr/>
          <a:lstStyle/>
          <a:p>
            <a:fld id="{37CA3BF7-183F-4230-BFF4-B02224D6F6E3}" type="slidenum">
              <a:rPr lang="en-US" smtClean="0">
                <a:solidFill>
                  <a:srgbClr val="F47D4B"/>
                </a:solidFill>
              </a:rPr>
              <a:pPr/>
              <a:t>16</a:t>
            </a:fld>
            <a:endParaRPr lang="en-US">
              <a:solidFill>
                <a:srgbClr val="F47D4B"/>
              </a:solidFill>
            </a:endParaRPr>
          </a:p>
        </p:txBody>
      </p:sp>
      <p:graphicFrame>
        <p:nvGraphicFramePr>
          <p:cNvPr id="7" name="Content Placeholder 7"/>
          <p:cNvGraphicFramePr>
            <a:graphicFrameLocks noGrp="1"/>
          </p:cNvGraphicFramePr>
          <p:nvPr>
            <p:ph idx="4294967295"/>
            <p:extLst>
              <p:ext uri="{D42A27DB-BD31-4B8C-83A1-F6EECF244321}">
                <p14:modId xmlns:p14="http://schemas.microsoft.com/office/powerpoint/2010/main" val="1993661278"/>
              </p:ext>
            </p:extLst>
          </p:nvPr>
        </p:nvGraphicFramePr>
        <p:xfrm>
          <a:off x="342601" y="1567249"/>
          <a:ext cx="8489091" cy="3942090"/>
        </p:xfrm>
        <a:graphic>
          <a:graphicData uri="http://schemas.openxmlformats.org/drawingml/2006/table">
            <a:tbl>
              <a:tblPr firstRow="1" bandRow="1">
                <a:tableStyleId>{5C22544A-7EE6-4342-B048-85BDC9FD1C3A}</a:tableStyleId>
              </a:tblPr>
              <a:tblGrid>
                <a:gridCol w="2829697">
                  <a:extLst>
                    <a:ext uri="{9D8B030D-6E8A-4147-A177-3AD203B41FA5}">
                      <a16:colId xmlns:a16="http://schemas.microsoft.com/office/drawing/2014/main" val="20000"/>
                    </a:ext>
                  </a:extLst>
                </a:gridCol>
                <a:gridCol w="2829697">
                  <a:extLst>
                    <a:ext uri="{9D8B030D-6E8A-4147-A177-3AD203B41FA5}">
                      <a16:colId xmlns:a16="http://schemas.microsoft.com/office/drawing/2014/main" val="20001"/>
                    </a:ext>
                  </a:extLst>
                </a:gridCol>
                <a:gridCol w="2829697">
                  <a:extLst>
                    <a:ext uri="{9D8B030D-6E8A-4147-A177-3AD203B41FA5}">
                      <a16:colId xmlns:a16="http://schemas.microsoft.com/office/drawing/2014/main" val="20002"/>
                    </a:ext>
                  </a:extLst>
                </a:gridCol>
              </a:tblGrid>
              <a:tr h="370840">
                <a:tc>
                  <a:txBody>
                    <a:bodyPr/>
                    <a:lstStyle/>
                    <a:p>
                      <a:endParaRPr lang="en-US" sz="1200">
                        <a:latin typeface="Calisto MT" pitchFamily="18" charset="0"/>
                      </a:endParaRPr>
                    </a:p>
                  </a:txBody>
                  <a:tcPr marT="45721" marB="45721"/>
                </a:tc>
                <a:tc>
                  <a:txBody>
                    <a:bodyPr/>
                    <a:lstStyle/>
                    <a:p>
                      <a:pPr algn="ctr"/>
                      <a:r>
                        <a:rPr lang="en-US" sz="1800" b="1" i="1">
                          <a:latin typeface="Times New Roman" panose="02020603050405020304" pitchFamily="18" charset="0"/>
                          <a:cs typeface="Times New Roman" panose="02020603050405020304" pitchFamily="18" charset="0"/>
                        </a:rPr>
                        <a:t>Farmer</a:t>
                      </a:r>
                      <a:r>
                        <a:rPr lang="en-US" sz="1800" b="1" i="1" baseline="0">
                          <a:latin typeface="Times New Roman" panose="02020603050405020304" pitchFamily="18" charset="0"/>
                          <a:cs typeface="Times New Roman" panose="02020603050405020304" pitchFamily="18" charset="0"/>
                        </a:rPr>
                        <a:t> </a:t>
                      </a:r>
                      <a:r>
                        <a:rPr lang="en-US" sz="1800" b="1" i="1">
                          <a:latin typeface="Times New Roman" panose="02020603050405020304" pitchFamily="18" charset="0"/>
                          <a:cs typeface="Times New Roman" panose="02020603050405020304" pitchFamily="18" charset="0"/>
                        </a:rPr>
                        <a:t>Mac</a:t>
                      </a:r>
                    </a:p>
                  </a:txBody>
                  <a:tcPr marT="45721" marB="45721"/>
                </a:tc>
                <a:tc>
                  <a:txBody>
                    <a:bodyPr/>
                    <a:lstStyle/>
                    <a:p>
                      <a:pPr algn="ctr"/>
                      <a:r>
                        <a:rPr lang="en-US" sz="1800" b="1" i="1">
                          <a:latin typeface="Times New Roman" panose="02020603050405020304" pitchFamily="18" charset="0"/>
                          <a:cs typeface="Times New Roman" panose="02020603050405020304" pitchFamily="18" charset="0"/>
                        </a:rPr>
                        <a:t>Farm Credit</a:t>
                      </a:r>
                      <a:r>
                        <a:rPr lang="en-US" sz="1800" b="1" i="1" baseline="0">
                          <a:latin typeface="Times New Roman" panose="02020603050405020304" pitchFamily="18" charset="0"/>
                          <a:cs typeface="Times New Roman" panose="02020603050405020304" pitchFamily="18" charset="0"/>
                        </a:rPr>
                        <a:t> Banks</a:t>
                      </a:r>
                      <a:endParaRPr lang="en-US" sz="1800" b="1" i="1">
                        <a:latin typeface="Times New Roman" panose="02020603050405020304" pitchFamily="18" charset="0"/>
                        <a:cs typeface="Times New Roman" panose="02020603050405020304" pitchFamily="18" charset="0"/>
                      </a:endParaRPr>
                    </a:p>
                  </a:txBody>
                  <a:tcPr marT="45721" marB="45721"/>
                </a:tc>
                <a:extLst>
                  <a:ext uri="{0D108BD9-81ED-4DB2-BD59-A6C34878D82A}">
                    <a16:rowId xmlns:a16="http://schemas.microsoft.com/office/drawing/2014/main" val="10000"/>
                  </a:ext>
                </a:extLst>
              </a:tr>
              <a:tr h="370840">
                <a:tc>
                  <a:txBody>
                    <a:bodyPr/>
                    <a:lstStyle/>
                    <a:p>
                      <a:pPr algn="ctr"/>
                      <a:r>
                        <a:rPr lang="en-US" sz="1800" b="1" i="1">
                          <a:latin typeface="+mj-lt"/>
                        </a:rPr>
                        <a:t>Mission:</a:t>
                      </a:r>
                    </a:p>
                  </a:txBody>
                  <a:tcPr marT="45721" marB="45721"/>
                </a:tc>
                <a:tc>
                  <a:txBody>
                    <a:bodyPr/>
                    <a:lstStyle/>
                    <a:p>
                      <a:r>
                        <a:rPr lang="en-US" sz="1200">
                          <a:latin typeface="+mn-lt"/>
                        </a:rPr>
                        <a:t>Provides</a:t>
                      </a:r>
                      <a:r>
                        <a:rPr lang="en-US" sz="1200" baseline="0">
                          <a:latin typeface="+mn-lt"/>
                        </a:rPr>
                        <a:t> </a:t>
                      </a:r>
                      <a:r>
                        <a:rPr lang="en-US" sz="1200" b="1" i="1" u="sng" baseline="0">
                          <a:latin typeface="+mn-lt"/>
                        </a:rPr>
                        <a:t>secondary</a:t>
                      </a:r>
                      <a:r>
                        <a:rPr lang="en-US" sz="1200" baseline="0">
                          <a:latin typeface="+mn-lt"/>
                        </a:rPr>
                        <a:t> market for agricultural, rural housing, and rural utilities loans</a:t>
                      </a:r>
                      <a:endParaRPr lang="en-US" sz="1200">
                        <a:latin typeface="+mn-lt"/>
                      </a:endParaRPr>
                    </a:p>
                  </a:txBody>
                  <a:tcPr marT="45721" marB="45721"/>
                </a:tc>
                <a:tc>
                  <a:txBody>
                    <a:bodyPr/>
                    <a:lstStyle/>
                    <a:p>
                      <a:r>
                        <a:rPr lang="en-US" sz="1200">
                          <a:latin typeface="+mn-lt"/>
                        </a:rPr>
                        <a:t>Provide</a:t>
                      </a:r>
                      <a:r>
                        <a:rPr lang="en-US" sz="1200" baseline="0">
                          <a:latin typeface="+mn-lt"/>
                        </a:rPr>
                        <a:t>s </a:t>
                      </a:r>
                      <a:r>
                        <a:rPr lang="en-US" sz="1200" b="1" i="1" u="sng" baseline="0">
                          <a:latin typeface="+mn-lt"/>
                        </a:rPr>
                        <a:t>primary</a:t>
                      </a:r>
                      <a:r>
                        <a:rPr lang="en-US" sz="1200" baseline="0">
                          <a:latin typeface="+mn-lt"/>
                        </a:rPr>
                        <a:t> market for primarily agricultural and rural housing loans</a:t>
                      </a:r>
                      <a:endParaRPr lang="en-US" sz="1200">
                        <a:latin typeface="+mn-lt"/>
                      </a:endParaRPr>
                    </a:p>
                  </a:txBody>
                  <a:tcPr marT="45721" marB="45721"/>
                </a:tc>
                <a:extLst>
                  <a:ext uri="{0D108BD9-81ED-4DB2-BD59-A6C34878D82A}">
                    <a16:rowId xmlns:a16="http://schemas.microsoft.com/office/drawing/2014/main" val="10001"/>
                  </a:ext>
                </a:extLst>
              </a:tr>
              <a:tr h="370840">
                <a:tc>
                  <a:txBody>
                    <a:bodyPr/>
                    <a:lstStyle/>
                    <a:p>
                      <a:pPr algn="ctr"/>
                      <a:r>
                        <a:rPr lang="en-US" sz="1800" b="1" i="1">
                          <a:latin typeface="+mj-lt"/>
                        </a:rPr>
                        <a:t>Funding:</a:t>
                      </a:r>
                    </a:p>
                  </a:txBody>
                  <a:tcPr marT="45721" marB="45721"/>
                </a:tc>
                <a:tc>
                  <a:txBody>
                    <a:bodyPr/>
                    <a:lstStyle/>
                    <a:p>
                      <a:r>
                        <a:rPr lang="en-US" sz="1200" baseline="0">
                          <a:latin typeface="+mn-lt"/>
                        </a:rPr>
                        <a:t>Farmer Mac funds for our own business through dealers in the capital markets</a:t>
                      </a:r>
                      <a:endParaRPr lang="en-US" sz="1200">
                        <a:latin typeface="+mn-lt"/>
                      </a:endParaRPr>
                    </a:p>
                  </a:txBody>
                  <a:tcPr marT="45721" marB="45721"/>
                </a:tc>
                <a:tc>
                  <a:txBody>
                    <a:bodyPr/>
                    <a:lstStyle/>
                    <a:p>
                      <a:r>
                        <a:rPr lang="en-US" sz="1200">
                          <a:latin typeface="+mn-lt"/>
                        </a:rPr>
                        <a:t>Farm Credit</a:t>
                      </a:r>
                      <a:r>
                        <a:rPr lang="en-US" sz="1200" baseline="0">
                          <a:latin typeface="+mn-lt"/>
                        </a:rPr>
                        <a:t> Funding Corp. raises funds for its member banks through dealers in the capital markets</a:t>
                      </a:r>
                      <a:endParaRPr lang="en-US" sz="1200">
                        <a:latin typeface="+mn-lt"/>
                      </a:endParaRPr>
                    </a:p>
                  </a:txBody>
                  <a:tcPr marT="45721" marB="45721"/>
                </a:tc>
                <a:extLst>
                  <a:ext uri="{0D108BD9-81ED-4DB2-BD59-A6C34878D82A}">
                    <a16:rowId xmlns:a16="http://schemas.microsoft.com/office/drawing/2014/main" val="10002"/>
                  </a:ext>
                </a:extLst>
              </a:tr>
              <a:tr h="370840">
                <a:tc>
                  <a:txBody>
                    <a:bodyPr/>
                    <a:lstStyle/>
                    <a:p>
                      <a:pPr algn="ctr"/>
                      <a:r>
                        <a:rPr lang="en-US" sz="1800" b="1" i="1">
                          <a:latin typeface="+mj-lt"/>
                        </a:rPr>
                        <a:t>Board:</a:t>
                      </a:r>
                    </a:p>
                  </a:txBody>
                  <a:tcPr marT="45721" marB="45721"/>
                </a:tc>
                <a:tc>
                  <a:txBody>
                    <a:bodyPr/>
                    <a:lstStyle/>
                    <a:p>
                      <a:r>
                        <a:rPr lang="en-US" sz="1200">
                          <a:latin typeface="+mn-lt"/>
                        </a:rPr>
                        <a:t>Five of the fifteen</a:t>
                      </a:r>
                      <a:r>
                        <a:rPr lang="en-US" sz="1200" baseline="0">
                          <a:latin typeface="+mn-lt"/>
                        </a:rPr>
                        <a:t> board members elected annually by Farm Credit System institutions; five are selected by presidential appointment</a:t>
                      </a:r>
                      <a:endParaRPr lang="en-US" sz="1200">
                        <a:latin typeface="+mn-lt"/>
                      </a:endParaRPr>
                    </a:p>
                  </a:txBody>
                  <a:tcPr marT="45721" marB="45721"/>
                </a:tc>
                <a:tc>
                  <a:txBody>
                    <a:bodyPr/>
                    <a:lstStyle/>
                    <a:p>
                      <a:r>
                        <a:rPr lang="en-US" sz="1200">
                          <a:latin typeface="+mn-lt"/>
                        </a:rPr>
                        <a:t>Farm Credit</a:t>
                      </a:r>
                      <a:r>
                        <a:rPr lang="en-US" sz="1200" baseline="0">
                          <a:latin typeface="+mn-lt"/>
                        </a:rPr>
                        <a:t> Banks have differently constituted Boards</a:t>
                      </a:r>
                      <a:endParaRPr lang="en-US" sz="1200">
                        <a:latin typeface="+mn-lt"/>
                      </a:endParaRPr>
                    </a:p>
                  </a:txBody>
                  <a:tcPr marT="45721" marB="45721"/>
                </a:tc>
                <a:extLst>
                  <a:ext uri="{0D108BD9-81ED-4DB2-BD59-A6C34878D82A}">
                    <a16:rowId xmlns:a16="http://schemas.microsoft.com/office/drawing/2014/main" val="10003"/>
                  </a:ext>
                </a:extLst>
              </a:tr>
              <a:tr h="370840">
                <a:tc>
                  <a:txBody>
                    <a:bodyPr/>
                    <a:lstStyle/>
                    <a:p>
                      <a:pPr algn="ctr"/>
                      <a:r>
                        <a:rPr lang="en-US" sz="1800" b="1" i="1">
                          <a:latin typeface="+mj-lt"/>
                        </a:rPr>
                        <a:t>Charter:</a:t>
                      </a:r>
                    </a:p>
                  </a:txBody>
                  <a:tcPr marT="45721" marB="45721"/>
                </a:tc>
                <a:tc>
                  <a:txBody>
                    <a:bodyPr/>
                    <a:lstStyle/>
                    <a:p>
                      <a:r>
                        <a:rPr lang="en-US" sz="1200">
                          <a:latin typeface="+mn-lt"/>
                        </a:rPr>
                        <a:t>Congress established</a:t>
                      </a:r>
                      <a:r>
                        <a:rPr lang="en-US" sz="1200" baseline="0">
                          <a:latin typeface="+mn-lt"/>
                        </a:rPr>
                        <a:t> authority under the Agricultural Credit Act of 1987</a:t>
                      </a:r>
                      <a:endParaRPr lang="en-US" sz="1200">
                        <a:latin typeface="+mn-lt"/>
                      </a:endParaRPr>
                    </a:p>
                  </a:txBody>
                  <a:tcPr marT="45721" marB="45721"/>
                </a:tc>
                <a:tc>
                  <a:txBody>
                    <a:bodyPr/>
                    <a:lstStyle/>
                    <a:p>
                      <a:r>
                        <a:rPr lang="en-US" sz="1200">
                          <a:latin typeface="+mn-lt"/>
                        </a:rPr>
                        <a:t>Congress established authority for predecessor entities in 1916</a:t>
                      </a:r>
                    </a:p>
                  </a:txBody>
                  <a:tcPr marT="45721" marB="45721"/>
                </a:tc>
                <a:extLst>
                  <a:ext uri="{0D108BD9-81ED-4DB2-BD59-A6C34878D82A}">
                    <a16:rowId xmlns:a16="http://schemas.microsoft.com/office/drawing/2014/main" val="10004"/>
                  </a:ext>
                </a:extLst>
              </a:tr>
              <a:tr h="370840">
                <a:tc>
                  <a:txBody>
                    <a:bodyPr/>
                    <a:lstStyle/>
                    <a:p>
                      <a:pPr algn="ctr"/>
                      <a:r>
                        <a:rPr lang="en-US" sz="1800" b="1" i="1">
                          <a:latin typeface="+mj-lt"/>
                        </a:rPr>
                        <a:t>Regulator:</a:t>
                      </a:r>
                    </a:p>
                  </a:txBody>
                  <a:tcPr marT="45721" marB="45721"/>
                </a:tc>
                <a:tc>
                  <a:txBody>
                    <a:bodyPr/>
                    <a:lstStyle/>
                    <a:p>
                      <a:r>
                        <a:rPr lang="en-US" sz="1200">
                          <a:latin typeface="+mn-lt"/>
                        </a:rPr>
                        <a:t>Farm Credit Administration (FCA) through the Office of Secondary Market Oversight</a:t>
                      </a:r>
                      <a:r>
                        <a:rPr lang="en-US" sz="1200" baseline="0">
                          <a:latin typeface="+mn-lt"/>
                        </a:rPr>
                        <a:t> (OSMO)</a:t>
                      </a:r>
                      <a:endParaRPr lang="en-US" sz="1200">
                        <a:latin typeface="+mn-lt"/>
                      </a:endParaRPr>
                    </a:p>
                  </a:txBody>
                  <a:tcPr marT="45721" marB="45721"/>
                </a:tc>
                <a:tc>
                  <a:txBody>
                    <a:bodyPr/>
                    <a:lstStyle/>
                    <a:p>
                      <a:r>
                        <a:rPr lang="en-US" sz="1200" baseline="0">
                          <a:latin typeface="+mn-lt"/>
                        </a:rPr>
                        <a:t>Farm Credit Administration (FCA)</a:t>
                      </a:r>
                      <a:endParaRPr lang="en-US" sz="1200">
                        <a:latin typeface="+mn-lt"/>
                      </a:endParaRPr>
                    </a:p>
                  </a:txBody>
                  <a:tcPr marT="45721" marB="45721"/>
                </a:tc>
                <a:extLst>
                  <a:ext uri="{0D108BD9-81ED-4DB2-BD59-A6C34878D82A}">
                    <a16:rowId xmlns:a16="http://schemas.microsoft.com/office/drawing/2014/main" val="10005"/>
                  </a:ext>
                </a:extLst>
              </a:tr>
              <a:tr h="370840">
                <a:tc>
                  <a:txBody>
                    <a:bodyPr/>
                    <a:lstStyle/>
                    <a:p>
                      <a:pPr algn="ctr"/>
                      <a:r>
                        <a:rPr lang="en-US" sz="1800" b="1" i="1">
                          <a:latin typeface="+mj-lt"/>
                        </a:rPr>
                        <a:t>Ownership Structure: </a:t>
                      </a:r>
                    </a:p>
                  </a:txBody>
                  <a:tcPr marT="45721" marB="45721"/>
                </a:tc>
                <a:tc>
                  <a:txBody>
                    <a:bodyPr/>
                    <a:lstStyle/>
                    <a:p>
                      <a:r>
                        <a:rPr lang="en-US" sz="1200">
                          <a:latin typeface="+mn-lt"/>
                        </a:rPr>
                        <a:t>Public shareholders</a:t>
                      </a:r>
                    </a:p>
                  </a:txBody>
                  <a:tcPr marT="45721" marB="45721"/>
                </a:tc>
                <a:tc>
                  <a:txBody>
                    <a:bodyPr/>
                    <a:lstStyle/>
                    <a:p>
                      <a:r>
                        <a:rPr lang="en-US" sz="1200">
                          <a:latin typeface="+mn-lt"/>
                        </a:rPr>
                        <a:t>Networks of cooperatives</a:t>
                      </a:r>
                    </a:p>
                  </a:txBody>
                  <a:tcPr marT="45721" marB="45721"/>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13440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sz="half" idx="2"/>
          </p:nvPr>
        </p:nvGraphicFramePr>
        <p:xfrm>
          <a:off x="5184775" y="1566574"/>
          <a:ext cx="3959225" cy="3848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3">
            <a:extLst>
              <a:ext uri="{FF2B5EF4-FFF2-40B4-BE49-F238E27FC236}">
                <a16:creationId xmlns:a16="http://schemas.microsoft.com/office/drawing/2014/main" id="{5B4A3210-89C3-E646-5658-61ABB485A357}"/>
              </a:ext>
            </a:extLst>
          </p:cNvPr>
          <p:cNvGraphicFramePr>
            <a:graphicFrameLocks/>
          </p:cNvGraphicFramePr>
          <p:nvPr>
            <p:extLst>
              <p:ext uri="{D42A27DB-BD31-4B8C-83A1-F6EECF244321}">
                <p14:modId xmlns:p14="http://schemas.microsoft.com/office/powerpoint/2010/main" val="1773141151"/>
              </p:ext>
            </p:extLst>
          </p:nvPr>
        </p:nvGraphicFramePr>
        <p:xfrm>
          <a:off x="5193437" y="1739056"/>
          <a:ext cx="3841672" cy="3675618"/>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a:extLst>
              <a:ext uri="{FF2B5EF4-FFF2-40B4-BE49-F238E27FC236}">
                <a16:creationId xmlns:a16="http://schemas.microsoft.com/office/drawing/2014/main" id="{4EF40ED1-A759-9EB8-B4D0-3AEF9A551CA3}"/>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Liquidity – Investment Portfolio </a:t>
            </a:r>
          </a:p>
        </p:txBody>
      </p:sp>
      <p:sp>
        <p:nvSpPr>
          <p:cNvPr id="7" name="Content Placeholder 6"/>
          <p:cNvSpPr>
            <a:spLocks noGrp="1"/>
          </p:cNvSpPr>
          <p:nvPr>
            <p:ph sz="half" idx="1"/>
          </p:nvPr>
        </p:nvSpPr>
        <p:spPr>
          <a:xfrm>
            <a:off x="457199" y="1735138"/>
            <a:ext cx="4736238" cy="3848100"/>
          </a:xfrm>
        </p:spPr>
        <p:txBody>
          <a:bodyPr/>
          <a:lstStyle/>
          <a:p>
            <a:pPr algn="l">
              <a:lnSpc>
                <a:spcPct val="100000"/>
              </a:lnSpc>
              <a:spcBef>
                <a:spcPts val="1200"/>
              </a:spcBef>
            </a:pPr>
            <a:r>
              <a:rPr lang="en-US" sz="1400">
                <a:solidFill>
                  <a:schemeClr val="accent1"/>
                </a:solidFill>
              </a:rPr>
              <a:t>Farmer Mac maintains an investment portfolio to provide back-up source of liquidity in excess of regulatory requirements</a:t>
            </a:r>
          </a:p>
          <a:p>
            <a:pPr marL="292608" indent="-164592" algn="l">
              <a:lnSpc>
                <a:spcPct val="100000"/>
              </a:lnSpc>
              <a:spcBef>
                <a:spcPts val="300"/>
              </a:spcBef>
              <a:buFont typeface="Arial" panose="020B0604020202020204" pitchFamily="34" charset="0"/>
              <a:buChar char="•"/>
            </a:pPr>
            <a:r>
              <a:rPr lang="en-US" sz="1200" b="0" i="0"/>
              <a:t>Minimum of 90 days of liquidity required by regulation</a:t>
            </a:r>
          </a:p>
          <a:p>
            <a:pPr algn="l">
              <a:lnSpc>
                <a:spcPct val="100000"/>
              </a:lnSpc>
              <a:spcBef>
                <a:spcPts val="1200"/>
              </a:spcBef>
            </a:pPr>
            <a:r>
              <a:rPr lang="en-US" sz="1400">
                <a:solidFill>
                  <a:schemeClr val="accent1"/>
                </a:solidFill>
              </a:rPr>
              <a:t>$5.7 billion investment portfolio on September 30, 2023</a:t>
            </a:r>
          </a:p>
          <a:p>
            <a:pPr marL="171450" indent="-171450" algn="l">
              <a:lnSpc>
                <a:spcPct val="100000"/>
              </a:lnSpc>
              <a:spcBef>
                <a:spcPts val="300"/>
              </a:spcBef>
              <a:buFont typeface="Arial" panose="020B0604020202020204" pitchFamily="34" charset="0"/>
              <a:buChar char="•"/>
            </a:pPr>
            <a:r>
              <a:rPr lang="en-US" sz="1200" b="0" i="0"/>
              <a:t>Cash and high-quality investment securities</a:t>
            </a:r>
          </a:p>
          <a:p>
            <a:pPr marL="171450" indent="-171450" algn="l">
              <a:lnSpc>
                <a:spcPct val="100000"/>
              </a:lnSpc>
              <a:spcBef>
                <a:spcPts val="300"/>
              </a:spcBef>
              <a:buFont typeface="Arial" panose="020B0604020202020204" pitchFamily="34" charset="0"/>
              <a:buChar char="•"/>
            </a:pPr>
            <a:r>
              <a:rPr lang="en-US" sz="1200" b="0" i="0"/>
              <a:t>Conservative portfolio goals</a:t>
            </a:r>
          </a:p>
          <a:p>
            <a:pPr marL="293687" lvl="1" indent="-171450" algn="l">
              <a:lnSpc>
                <a:spcPct val="100000"/>
              </a:lnSpc>
              <a:spcBef>
                <a:spcPts val="300"/>
              </a:spcBef>
              <a:buFont typeface="Arial" panose="020B0604020202020204" pitchFamily="34" charset="0"/>
              <a:buChar char="−"/>
            </a:pPr>
            <a:r>
              <a:rPr lang="en-US" sz="1200"/>
              <a:t>Minimize exposure to market volatility</a:t>
            </a:r>
          </a:p>
          <a:p>
            <a:pPr marL="293687" lvl="1" indent="-171450" algn="l">
              <a:lnSpc>
                <a:spcPct val="100000"/>
              </a:lnSpc>
              <a:spcBef>
                <a:spcPts val="300"/>
              </a:spcBef>
              <a:buFont typeface="Arial" panose="020B0604020202020204" pitchFamily="34" charset="0"/>
              <a:buChar char="−"/>
            </a:pPr>
            <a:r>
              <a:rPr lang="en-US" sz="1200"/>
              <a:t>Preservation of capital</a:t>
            </a:r>
          </a:p>
          <a:p>
            <a:pPr marL="293687" lvl="1" indent="-171450" algn="l">
              <a:lnSpc>
                <a:spcPct val="100000"/>
              </a:lnSpc>
              <a:spcBef>
                <a:spcPts val="300"/>
              </a:spcBef>
              <a:buFont typeface="Arial" panose="020B0604020202020204" pitchFamily="34" charset="0"/>
              <a:buChar char="−"/>
            </a:pPr>
            <a:r>
              <a:rPr lang="en-US" sz="1200"/>
              <a:t>Ready access to cash</a:t>
            </a:r>
          </a:p>
          <a:p>
            <a:pPr marL="171450" indent="-171450" algn="l">
              <a:lnSpc>
                <a:spcPct val="100000"/>
              </a:lnSpc>
              <a:spcBef>
                <a:spcPts val="300"/>
              </a:spcBef>
              <a:buFont typeface="Arial" panose="020B0604020202020204" pitchFamily="34" charset="0"/>
              <a:buChar char="•"/>
            </a:pPr>
            <a:r>
              <a:rPr lang="en-US" sz="1200" b="0" i="0"/>
              <a:t>Monthly average of 293 days of liquidity during Q3 2023</a:t>
            </a:r>
          </a:p>
          <a:p>
            <a:pPr marL="171450" indent="-171450" algn="l">
              <a:lnSpc>
                <a:spcPct val="100000"/>
              </a:lnSpc>
              <a:spcBef>
                <a:spcPts val="300"/>
              </a:spcBef>
              <a:buFont typeface="Arial" panose="020B0604020202020204" pitchFamily="34" charset="0"/>
              <a:buChar char="•"/>
            </a:pPr>
            <a:r>
              <a:rPr lang="en-US" sz="1200" b="0" i="0"/>
              <a:t>Provided 297 days of liquidity as of September 30, 2023</a:t>
            </a:r>
          </a:p>
          <a:p>
            <a:pPr algn="l">
              <a:lnSpc>
                <a:spcPct val="100000"/>
              </a:lnSpc>
              <a:spcBef>
                <a:spcPts val="1200"/>
              </a:spcBef>
            </a:pPr>
            <a:r>
              <a:rPr lang="en-US" sz="1400">
                <a:solidFill>
                  <a:schemeClr val="accent1"/>
                </a:solidFill>
              </a:rPr>
              <a:t>Farmer Mac also has $1.5 billion line of credit with U.S. Treasury</a:t>
            </a:r>
          </a:p>
          <a:p>
            <a:pPr marL="171450" indent="-171450" algn="l">
              <a:lnSpc>
                <a:spcPct val="100000"/>
              </a:lnSpc>
              <a:spcBef>
                <a:spcPts val="0"/>
              </a:spcBef>
              <a:spcAft>
                <a:spcPts val="300"/>
              </a:spcAft>
              <a:buFont typeface="Arial" panose="020B0604020202020204" pitchFamily="34" charset="0"/>
              <a:buChar char="•"/>
            </a:pPr>
            <a:r>
              <a:rPr lang="en-US" sz="1200" b="0" i="0"/>
              <a:t>Supports Farmer Mac’s guarantee obligations</a:t>
            </a:r>
          </a:p>
          <a:p>
            <a:pPr marL="171450" indent="-171450" algn="l">
              <a:lnSpc>
                <a:spcPct val="100000"/>
              </a:lnSpc>
              <a:spcBef>
                <a:spcPts val="0"/>
              </a:spcBef>
              <a:spcAft>
                <a:spcPts val="300"/>
              </a:spcAft>
              <a:buFont typeface="Arial" panose="020B0604020202020204" pitchFamily="34" charset="0"/>
              <a:buChar char="•"/>
            </a:pPr>
            <a:r>
              <a:rPr lang="en-US" sz="1200" b="0" i="0"/>
              <a:t>Farmer Mac has not utilized this line of credit </a:t>
            </a:r>
          </a:p>
          <a:p>
            <a:pPr algn="l"/>
            <a:endParaRPr lang="en-US"/>
          </a:p>
        </p:txBody>
      </p:sp>
      <p:sp>
        <p:nvSpPr>
          <p:cNvPr id="5" name="Slide Number Placeholder 4"/>
          <p:cNvSpPr>
            <a:spLocks noGrp="1"/>
          </p:cNvSpPr>
          <p:nvPr>
            <p:ph type="sldNum" sz="quarter" idx="12"/>
          </p:nvPr>
        </p:nvSpPr>
        <p:spPr/>
        <p:txBody>
          <a:bodyPr/>
          <a:lstStyle/>
          <a:p>
            <a:fld id="{37CA3BF7-183F-4230-BFF4-B02224D6F6E3}" type="slidenum">
              <a:rPr lang="en-US" smtClean="0"/>
              <a:t>17</a:t>
            </a:fld>
            <a:endParaRPr lang="en-US"/>
          </a:p>
        </p:txBody>
      </p:sp>
      <p:sp>
        <p:nvSpPr>
          <p:cNvPr id="9" name="TextBox 8"/>
          <p:cNvSpPr txBox="1"/>
          <p:nvPr/>
        </p:nvSpPr>
        <p:spPr>
          <a:xfrm>
            <a:off x="448038" y="1208397"/>
            <a:ext cx="2291533" cy="161583"/>
          </a:xfrm>
          <a:prstGeom prst="rect">
            <a:avLst/>
          </a:prstGeom>
          <a:noFill/>
        </p:spPr>
        <p:txBody>
          <a:bodyPr wrap="square" lIns="0" tIns="0" rIns="0" bIns="0" rtlCol="0">
            <a:noAutofit/>
          </a:bodyPr>
          <a:lstStyle/>
          <a:p>
            <a:endParaRPr lang="en-US" sz="800">
              <a:solidFill>
                <a:schemeClr val="accent5"/>
              </a:solidFill>
              <a:latin typeface="Arial Body"/>
            </a:endParaRPr>
          </a:p>
        </p:txBody>
      </p:sp>
      <p:sp>
        <p:nvSpPr>
          <p:cNvPr id="3" name="TextBox 2">
            <a:extLst>
              <a:ext uri="{FF2B5EF4-FFF2-40B4-BE49-F238E27FC236}">
                <a16:creationId xmlns:a16="http://schemas.microsoft.com/office/drawing/2014/main" id="{2718477D-42B4-79FA-9F83-F7BA15D40C30}"/>
              </a:ext>
            </a:extLst>
          </p:cNvPr>
          <p:cNvSpPr txBox="1"/>
          <p:nvPr/>
        </p:nvSpPr>
        <p:spPr>
          <a:xfrm>
            <a:off x="573024" y="5831428"/>
            <a:ext cx="7363284" cy="297517"/>
          </a:xfrm>
          <a:prstGeom prst="rect">
            <a:avLst/>
          </a:prstGeom>
          <a:noFill/>
        </p:spPr>
        <p:txBody>
          <a:bodyPr wrap="square" rtlCol="0">
            <a:spAutoFit/>
          </a:bodyPr>
          <a:lstStyle/>
          <a:p>
            <a:pPr marL="228600" indent="-228600">
              <a:buAutoNum type="arabicParenBoth"/>
            </a:pPr>
            <a:r>
              <a:rPr lang="en-US" sz="800">
                <a:solidFill>
                  <a:schemeClr val="bg1">
                    <a:lumMod val="50000"/>
                  </a:schemeClr>
                </a:solidFill>
              </a:rPr>
              <a:t>Percentages may not add to 100 due to rounding</a:t>
            </a:r>
          </a:p>
          <a:p>
            <a:pPr marL="173736" indent="-173736"/>
            <a:endParaRPr lang="en-US" sz="800" baseline="30000">
              <a:solidFill>
                <a:schemeClr val="accent5"/>
              </a:solidFill>
            </a:endParaRPr>
          </a:p>
        </p:txBody>
      </p:sp>
      <p:sp>
        <p:nvSpPr>
          <p:cNvPr id="4" name="TextBox 3">
            <a:extLst>
              <a:ext uri="{FF2B5EF4-FFF2-40B4-BE49-F238E27FC236}">
                <a16:creationId xmlns:a16="http://schemas.microsoft.com/office/drawing/2014/main" id="{50F46084-2B47-8D28-CBA0-87503FA31E0F}"/>
              </a:ext>
            </a:extLst>
          </p:cNvPr>
          <p:cNvSpPr txBox="1"/>
          <p:nvPr/>
        </p:nvSpPr>
        <p:spPr>
          <a:xfrm>
            <a:off x="6476098" y="1718168"/>
            <a:ext cx="381000" cy="174407"/>
          </a:xfrm>
          <a:prstGeom prst="rect">
            <a:avLst/>
          </a:prstGeom>
          <a:noFill/>
        </p:spPr>
        <p:txBody>
          <a:bodyPr wrap="square" rtlCol="0">
            <a:spAutoFit/>
          </a:bodyPr>
          <a:lstStyle/>
          <a:p>
            <a:r>
              <a:rPr lang="en-US" sz="800" baseline="30000">
                <a:solidFill>
                  <a:schemeClr val="accent5"/>
                </a:solidFill>
              </a:rPr>
              <a:t>(1) </a:t>
            </a:r>
          </a:p>
        </p:txBody>
      </p:sp>
    </p:spTree>
    <p:extLst>
      <p:ext uri="{BB962C8B-B14F-4D97-AF65-F5344CB8AC3E}">
        <p14:creationId xmlns:p14="http://schemas.microsoft.com/office/powerpoint/2010/main" val="309355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FA53B69-C046-F869-8114-B8F6E0E2835C}"/>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Interest Rate Risk</a:t>
            </a:r>
          </a:p>
        </p:txBody>
      </p:sp>
      <p:sp>
        <p:nvSpPr>
          <p:cNvPr id="3" name="Content Placeholder 2"/>
          <p:cNvSpPr>
            <a:spLocks noGrp="1"/>
          </p:cNvSpPr>
          <p:nvPr>
            <p:ph idx="1"/>
          </p:nvPr>
        </p:nvSpPr>
        <p:spPr/>
        <p:txBody>
          <a:bodyPr/>
          <a:lstStyle/>
          <a:p>
            <a:r>
              <a:rPr lang="en-US"/>
              <a:t>Fund asset purchases with liabilities that have similar interest rate characteristics</a:t>
            </a:r>
          </a:p>
          <a:p>
            <a:pPr lvl="1"/>
            <a:r>
              <a:rPr lang="en-US"/>
              <a:t>Duration and convexity alignment</a:t>
            </a:r>
          </a:p>
          <a:p>
            <a:pPr lvl="1"/>
            <a:r>
              <a:rPr lang="en-US"/>
              <a:t>Coupon type</a:t>
            </a:r>
          </a:p>
          <a:p>
            <a:pPr lvl="1"/>
            <a:r>
              <a:rPr lang="en-US"/>
              <a:t>Reset frequency</a:t>
            </a:r>
          </a:p>
          <a:p>
            <a:r>
              <a:rPr lang="en-US"/>
              <a:t>Manage pre-payment risk on mortgages</a:t>
            </a:r>
          </a:p>
          <a:p>
            <a:pPr lvl="1"/>
            <a:r>
              <a:rPr lang="en-US"/>
              <a:t>Issue a portfolio of callable and bullet debt across spectrum of maturities to obtain the appropriate duration and convexity alignment</a:t>
            </a:r>
          </a:p>
          <a:p>
            <a:pPr lvl="1"/>
            <a:r>
              <a:rPr lang="en-US"/>
              <a:t>Can adjust effective asset and debt coupon and duration characteristics through the use of interest rate swaps or other derivatives</a:t>
            </a:r>
          </a:p>
          <a:p>
            <a:r>
              <a:rPr lang="en-US"/>
              <a:t>Perform regular stress testing and disclose a variety of sensitivity measures</a:t>
            </a:r>
          </a:p>
          <a:p>
            <a:pPr lvl="1"/>
            <a:r>
              <a:rPr lang="en-US"/>
              <a:t>Duration Gap</a:t>
            </a:r>
          </a:p>
          <a:p>
            <a:pPr lvl="1"/>
            <a:r>
              <a:rPr lang="en-US"/>
              <a:t>Market Value of Equity (MVE) Sensitivity</a:t>
            </a:r>
          </a:p>
          <a:p>
            <a:pPr lvl="1"/>
            <a:r>
              <a:rPr lang="en-US"/>
              <a:t>Net Effective Spread (NES) Sensitivity</a:t>
            </a:r>
          </a:p>
          <a:p>
            <a:pPr lvl="1"/>
            <a:r>
              <a:rPr lang="en-US"/>
              <a:t>Measure these sensitivities’ impact on various capital metrics</a:t>
            </a:r>
          </a:p>
        </p:txBody>
      </p:sp>
      <p:sp>
        <p:nvSpPr>
          <p:cNvPr id="5" name="Slide Number Placeholder 4"/>
          <p:cNvSpPr>
            <a:spLocks noGrp="1"/>
          </p:cNvSpPr>
          <p:nvPr>
            <p:ph type="sldNum" sz="quarter" idx="12"/>
          </p:nvPr>
        </p:nvSpPr>
        <p:spPr/>
        <p:txBody>
          <a:bodyPr/>
          <a:lstStyle/>
          <a:p>
            <a:fld id="{37CA3BF7-183F-4230-BFF4-B02224D6F6E3}" type="slidenum">
              <a:rPr lang="en-US" smtClean="0">
                <a:solidFill>
                  <a:srgbClr val="F47D4B"/>
                </a:solidFill>
              </a:rPr>
              <a:pPr/>
              <a:t>18</a:t>
            </a:fld>
            <a:endParaRPr lang="en-US">
              <a:solidFill>
                <a:srgbClr val="F47D4B"/>
              </a:solidFill>
            </a:endParaRPr>
          </a:p>
        </p:txBody>
      </p:sp>
    </p:spTree>
    <p:extLst>
      <p:ext uri="{BB962C8B-B14F-4D97-AF65-F5344CB8AC3E}">
        <p14:creationId xmlns:p14="http://schemas.microsoft.com/office/powerpoint/2010/main" val="1627128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BA043C6-8099-2948-0837-2D65DF396E9C}"/>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Farmer Mac Funding Program Overview</a:t>
            </a:r>
          </a:p>
        </p:txBody>
      </p:sp>
      <p:sp>
        <p:nvSpPr>
          <p:cNvPr id="6" name="Slide Number Placeholder 5"/>
          <p:cNvSpPr>
            <a:spLocks noGrp="1"/>
          </p:cNvSpPr>
          <p:nvPr>
            <p:ph type="sldNum" sz="quarter" idx="12"/>
          </p:nvPr>
        </p:nvSpPr>
        <p:spPr/>
        <p:txBody>
          <a:bodyPr/>
          <a:lstStyle/>
          <a:p>
            <a:fld id="{37CA3BF7-183F-4230-BFF4-B02224D6F6E3}" type="slidenum">
              <a:rPr lang="en-US" smtClean="0"/>
              <a:t>19</a:t>
            </a:fld>
            <a:endParaRPr lang="en-US"/>
          </a:p>
        </p:txBody>
      </p:sp>
      <p:sp>
        <p:nvSpPr>
          <p:cNvPr id="3" name="Content Placeholder 2"/>
          <p:cNvSpPr>
            <a:spLocks noGrp="1"/>
          </p:cNvSpPr>
          <p:nvPr>
            <p:ph idx="4294967295"/>
          </p:nvPr>
        </p:nvSpPr>
        <p:spPr>
          <a:xfrm>
            <a:off x="706330" y="1233856"/>
            <a:ext cx="7398983" cy="4953879"/>
          </a:xfrm>
        </p:spPr>
        <p:txBody>
          <a:bodyPr>
            <a:normAutofit/>
          </a:bodyPr>
          <a:lstStyle/>
          <a:p>
            <a:pPr marL="0" indent="0">
              <a:lnSpc>
                <a:spcPct val="120000"/>
              </a:lnSpc>
              <a:buNone/>
            </a:pPr>
            <a:r>
              <a:rPr lang="en-US"/>
              <a:t>Finance asset purchases with proceeds of debt issuances </a:t>
            </a:r>
          </a:p>
          <a:p>
            <a:pPr lvl="1">
              <a:lnSpc>
                <a:spcPct val="120000"/>
              </a:lnSpc>
            </a:pPr>
            <a:r>
              <a:rPr lang="en-US"/>
              <a:t>31 approved dealers </a:t>
            </a:r>
          </a:p>
          <a:p>
            <a:pPr lvl="1">
              <a:lnSpc>
                <a:spcPct val="120000"/>
              </a:lnSpc>
            </a:pPr>
            <a:r>
              <a:rPr lang="en-US"/>
              <a:t>Funding effectively locks in net spread</a:t>
            </a:r>
          </a:p>
          <a:p>
            <a:pPr lvl="1">
              <a:lnSpc>
                <a:spcPct val="120000"/>
              </a:lnSpc>
            </a:pPr>
            <a:r>
              <a:rPr lang="en-US"/>
              <a:t>Discount notes issued daily</a:t>
            </a:r>
          </a:p>
          <a:p>
            <a:pPr lvl="4">
              <a:lnSpc>
                <a:spcPct val="120000"/>
              </a:lnSpc>
            </a:pPr>
            <a:r>
              <a:rPr lang="en-US"/>
              <a:t>Regular rollover maturities include overnight, 30, 90, and 365 days</a:t>
            </a:r>
          </a:p>
          <a:p>
            <a:pPr lvl="4">
              <a:lnSpc>
                <a:spcPct val="120000"/>
              </a:lnSpc>
            </a:pPr>
            <a:r>
              <a:rPr lang="en-US"/>
              <a:t>Reverse inquiry for special maturities</a:t>
            </a:r>
          </a:p>
          <a:p>
            <a:pPr lvl="1">
              <a:lnSpc>
                <a:spcPct val="120000"/>
              </a:lnSpc>
            </a:pPr>
            <a:r>
              <a:rPr lang="en-US"/>
              <a:t>Medium-term notes issued periodically</a:t>
            </a:r>
          </a:p>
          <a:p>
            <a:pPr lvl="4">
              <a:lnSpc>
                <a:spcPct val="120000"/>
              </a:lnSpc>
            </a:pPr>
            <a:r>
              <a:rPr lang="en-US"/>
              <a:t>Fixed rate and callable maturities up to 30 years</a:t>
            </a:r>
          </a:p>
          <a:p>
            <a:pPr lvl="4">
              <a:lnSpc>
                <a:spcPct val="120000"/>
              </a:lnSpc>
            </a:pPr>
            <a:r>
              <a:rPr lang="en-US"/>
              <a:t>Floating rate notes based on a variety of indices</a:t>
            </a:r>
          </a:p>
          <a:p>
            <a:pPr lvl="4">
              <a:lnSpc>
                <a:spcPct val="120000"/>
              </a:lnSpc>
            </a:pPr>
            <a:r>
              <a:rPr lang="en-US"/>
              <a:t>Reverse inquiry for special structures and maturities</a:t>
            </a:r>
          </a:p>
          <a:p>
            <a:pPr marL="0" indent="0">
              <a:lnSpc>
                <a:spcPct val="120000"/>
              </a:lnSpc>
              <a:buNone/>
            </a:pPr>
            <a:r>
              <a:rPr lang="en-US"/>
              <a:t>Farmer Mac’s debt securities may carry privileges for certain holders</a:t>
            </a:r>
          </a:p>
          <a:p>
            <a:pPr lvl="1">
              <a:lnSpc>
                <a:spcPct val="120000"/>
              </a:lnSpc>
            </a:pPr>
            <a:r>
              <a:rPr lang="en-US"/>
              <a:t>Farmer Mac debentures are eligible securities for the Federal Reserve’s Standing Repo Facility</a:t>
            </a:r>
          </a:p>
          <a:p>
            <a:pPr lvl="1">
              <a:lnSpc>
                <a:spcPct val="120000"/>
              </a:lnSpc>
            </a:pPr>
            <a:r>
              <a:rPr lang="en-US"/>
              <a:t>Many Federal Regulated Entities: 20% capital risk weighting</a:t>
            </a:r>
          </a:p>
          <a:p>
            <a:pPr lvl="1">
              <a:lnSpc>
                <a:spcPct val="120000"/>
              </a:lnSpc>
            </a:pPr>
            <a:r>
              <a:rPr lang="en-US"/>
              <a:t>Federal Reserve Banks:  Collateral for advances and discounts</a:t>
            </a:r>
          </a:p>
          <a:p>
            <a:pPr lvl="1">
              <a:lnSpc>
                <a:spcPct val="120000"/>
              </a:lnSpc>
            </a:pPr>
            <a:r>
              <a:rPr lang="en-US"/>
              <a:t>SEC: Exempt from registration requirements under the 1933 Act</a:t>
            </a:r>
          </a:p>
          <a:p>
            <a:pPr lvl="1">
              <a:lnSpc>
                <a:spcPct val="120000"/>
              </a:lnSpc>
            </a:pPr>
            <a:r>
              <a:rPr lang="en-US"/>
              <a:t>National Association of Insurance Commissioners (NAIC): # 1 Designation</a:t>
            </a:r>
          </a:p>
          <a:p>
            <a:pPr lvl="1">
              <a:lnSpc>
                <a:spcPct val="120000"/>
              </a:lnSpc>
            </a:pPr>
            <a:r>
              <a:rPr lang="en-US"/>
              <a:t>National Credit Union Administration (NCUA): Investment for federal credit unions</a:t>
            </a:r>
          </a:p>
          <a:p>
            <a:pPr lvl="1">
              <a:lnSpc>
                <a:spcPct val="120000"/>
              </a:lnSpc>
            </a:pPr>
            <a:r>
              <a:rPr lang="en-US"/>
              <a:t>Investment Company Act of 1940:  Classified as a “Government Security”</a:t>
            </a:r>
          </a:p>
          <a:p>
            <a:pPr lvl="1">
              <a:lnSpc>
                <a:spcPct val="120000"/>
              </a:lnSpc>
            </a:pPr>
            <a:endParaRPr lang="en-US"/>
          </a:p>
        </p:txBody>
      </p:sp>
    </p:spTree>
    <p:extLst>
      <p:ext uri="{BB962C8B-B14F-4D97-AF65-F5344CB8AC3E}">
        <p14:creationId xmlns:p14="http://schemas.microsoft.com/office/powerpoint/2010/main" val="1856996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Forward-Looking Statements</a:t>
            </a:r>
          </a:p>
        </p:txBody>
      </p:sp>
      <p:sp>
        <p:nvSpPr>
          <p:cNvPr id="3" name="Content Placeholder 2"/>
          <p:cNvSpPr>
            <a:spLocks noGrp="1"/>
          </p:cNvSpPr>
          <p:nvPr>
            <p:ph sz="half" idx="1"/>
          </p:nvPr>
        </p:nvSpPr>
        <p:spPr>
          <a:xfrm>
            <a:off x="457199" y="1735138"/>
            <a:ext cx="4048897" cy="3848100"/>
          </a:xfrm>
        </p:spPr>
        <p:txBody>
          <a:bodyPr vert="horz" lIns="0" tIns="0" rIns="0" bIns="0" rtlCol="0" anchor="t">
            <a:noAutofit/>
          </a:bodyPr>
          <a:lstStyle/>
          <a:p>
            <a:pPr indent="-457200"/>
            <a:r>
              <a:rPr lang="en-US" b="0"/>
              <a:t>In addition to historical information, this presentation includes forward-looking statements that reflect management’s current expectations for Farmer Mac’s future financial results, business prospects, and business developments. Forward-looking statements include, without limitation, any statement that may predict, forecast, indicate, or imply future results, performance, or achievements. Management’s expectations for Farmer Mac’s future necessarily involve assumptions, estimates, and the evaluation of risks and uncertainties. Various factors or events, both known and unknown, could cause Farmer Mac’s actual results to differ materially from the expectations as expressed or implied by the forward-looking statements. Some of these factors are identified and discussed in Farmer Mac’s Annual Report on Form 10-K for the year ended December 31, 2022, filed with the U.S. Securities and Exchange Commission (“SEC”) on February 24, 2023, Quarterly Report on Form 10-Q for the quarter ended March 31, 2023, filed with the SEC on May 9, 2023, Quarterly Report on Form 10-Q for the quarter ended June 30, 2023, filed with the SEC on August 7, 2023, and Quarterly Report on Form 10-Q for the quarter ended September 30, 2023, filed with the SEC on November 6, 2023. These reports are also available on Farmer Mac’s website (www.farmermac.com). Considering these potential risks and uncertainties, no undue reliance should be placed on any forward-looking statements expressed in this presentation. Any forward-looking statements made in this presentation are current only as of September 30</a:t>
            </a:r>
            <a:r>
              <a:rPr lang="en-US" b="0" spc="100"/>
              <a:t>, 2023</a:t>
            </a:r>
            <a:r>
              <a:rPr lang="en-US" b="0"/>
              <a:t>, except as otherwise indicated. Farmer Mac undertakes no obligation to release publicly the results of revisions to any such forward-looking statements that may be made to reflect new information or any future events or circumstances, except as otherwise mandated by the SEC. The information in this presentation is not necessarily indicative of future results.</a:t>
            </a:r>
          </a:p>
          <a:p>
            <a:endParaRPr lang="en-US" b="0"/>
          </a:p>
        </p:txBody>
      </p:sp>
      <p:sp>
        <p:nvSpPr>
          <p:cNvPr id="4" name="Content Placeholder 3"/>
          <p:cNvSpPr>
            <a:spLocks noGrp="1"/>
          </p:cNvSpPr>
          <p:nvPr>
            <p:ph sz="half" idx="2"/>
          </p:nvPr>
        </p:nvSpPr>
        <p:spPr>
          <a:xfrm>
            <a:off x="4712207" y="1735138"/>
            <a:ext cx="4048897" cy="3848100"/>
          </a:xfrm>
        </p:spPr>
        <p:txBody>
          <a:bodyPr/>
          <a:lstStyle/>
          <a:p>
            <a:r>
              <a:rPr lang="en-US" b="0"/>
              <a:t>NO OFFER OR SOLICITATION OF SECURITIES</a:t>
            </a:r>
          </a:p>
          <a:p>
            <a:r>
              <a:rPr lang="en-US" b="0"/>
              <a:t>This presentation does not constitute an offer to sell or a solicitation of an offer to buy any Farmer Mac security. Farmer Mac securities are offered only in jurisdictions where permissible by offering documents available through qualified securities dealers. Any investor who is considering purchasing a Farmer Mac security should consult the applicable offering documents for the security and their own financial and legal advisors for information about and analysis of the security, the risks associated with the security, and the suitability of the investment for the investor’s particular circumstances.</a:t>
            </a:r>
          </a:p>
          <a:p>
            <a:r>
              <a:rPr lang="en-US" b="0"/>
              <a:t>Copyright © 2023 by Farmer Mac. No part of this document may be duplicated, reproduced, distributed, or displayed in public in any manner or by any means without the written permission of Farmer Mac.</a:t>
            </a:r>
          </a:p>
          <a:p>
            <a:endParaRPr lang="en-US"/>
          </a:p>
        </p:txBody>
      </p:sp>
      <p:sp>
        <p:nvSpPr>
          <p:cNvPr id="6" name="Slide Number Placeholder 5"/>
          <p:cNvSpPr>
            <a:spLocks noGrp="1"/>
          </p:cNvSpPr>
          <p:nvPr>
            <p:ph type="sldNum" sz="quarter" idx="12"/>
          </p:nvPr>
        </p:nvSpPr>
        <p:spPr/>
        <p:txBody>
          <a:bodyPr/>
          <a:lstStyle/>
          <a:p>
            <a:r>
              <a:rPr lang="en-US"/>
              <a:t>0</a:t>
            </a:r>
            <a:fld id="{37CA3BF7-183F-4230-BFF4-B02224D6F6E3}" type="slidenum">
              <a:rPr lang="en-US" smtClean="0"/>
              <a:pPr/>
              <a:t>2</a:t>
            </a:fld>
            <a:endParaRPr lang="en-US"/>
          </a:p>
        </p:txBody>
      </p:sp>
    </p:spTree>
    <p:extLst>
      <p:ext uri="{BB962C8B-B14F-4D97-AF65-F5344CB8AC3E}">
        <p14:creationId xmlns:p14="http://schemas.microsoft.com/office/powerpoint/2010/main" val="4234411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BB6C43CF-5E01-7E61-CD16-8CD16E2BAA6F}"/>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a:t>Farmer Mac Discount Note Program</a:t>
            </a:r>
          </a:p>
        </p:txBody>
      </p:sp>
      <p:sp>
        <p:nvSpPr>
          <p:cNvPr id="5" name="Slide Number Placeholder 4"/>
          <p:cNvSpPr>
            <a:spLocks noGrp="1"/>
          </p:cNvSpPr>
          <p:nvPr>
            <p:ph type="sldNum" sz="quarter" idx="12"/>
          </p:nvPr>
        </p:nvSpPr>
        <p:spPr/>
        <p:txBody>
          <a:bodyPr/>
          <a:lstStyle/>
          <a:p>
            <a:fld id="{37CA3BF7-183F-4230-BFF4-B02224D6F6E3}" type="slidenum">
              <a:rPr lang="en-US" smtClean="0"/>
              <a:t>20</a:t>
            </a:fld>
            <a:endParaRPr lang="en-US"/>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32428682"/>
              </p:ext>
            </p:extLst>
          </p:nvPr>
        </p:nvGraphicFramePr>
        <p:xfrm>
          <a:off x="601365" y="1562100"/>
          <a:ext cx="7655168" cy="3874301"/>
        </p:xfrm>
        <a:graphic>
          <a:graphicData uri="http://schemas.openxmlformats.org/drawingml/2006/table">
            <a:tbl>
              <a:tblPr firstRow="1" bandRow="1">
                <a:tableStyleId>{5C22544A-7EE6-4342-B048-85BDC9FD1C3A}</a:tableStyleId>
              </a:tblPr>
              <a:tblGrid>
                <a:gridCol w="1913792">
                  <a:extLst>
                    <a:ext uri="{9D8B030D-6E8A-4147-A177-3AD203B41FA5}">
                      <a16:colId xmlns:a16="http://schemas.microsoft.com/office/drawing/2014/main" val="20000"/>
                    </a:ext>
                  </a:extLst>
                </a:gridCol>
                <a:gridCol w="1913792">
                  <a:extLst>
                    <a:ext uri="{9D8B030D-6E8A-4147-A177-3AD203B41FA5}">
                      <a16:colId xmlns:a16="http://schemas.microsoft.com/office/drawing/2014/main" val="20001"/>
                    </a:ext>
                  </a:extLst>
                </a:gridCol>
                <a:gridCol w="1913792">
                  <a:extLst>
                    <a:ext uri="{9D8B030D-6E8A-4147-A177-3AD203B41FA5}">
                      <a16:colId xmlns:a16="http://schemas.microsoft.com/office/drawing/2014/main" val="20002"/>
                    </a:ext>
                  </a:extLst>
                </a:gridCol>
                <a:gridCol w="1913792">
                  <a:extLst>
                    <a:ext uri="{9D8B030D-6E8A-4147-A177-3AD203B41FA5}">
                      <a16:colId xmlns:a16="http://schemas.microsoft.com/office/drawing/2014/main" val="1829420035"/>
                    </a:ext>
                  </a:extLst>
                </a:gridCol>
              </a:tblGrid>
              <a:tr h="526621">
                <a:tc>
                  <a:txBody>
                    <a:bodyPr/>
                    <a:lstStyle/>
                    <a:p>
                      <a:endParaRPr lang="en-US" sz="1200">
                        <a:latin typeface="Calisto MT" pitchFamily="18" charset="0"/>
                      </a:endParaRPr>
                    </a:p>
                  </a:txBody>
                  <a:tcPr marT="45721" marB="45721"/>
                </a:tc>
                <a:tc>
                  <a:txBody>
                    <a:bodyPr/>
                    <a:lstStyle/>
                    <a:p>
                      <a:pPr marL="0" algn="ctr" defTabSz="914400" rtl="0" eaLnBrk="1" latinLnBrk="0" hangingPunct="1"/>
                      <a:r>
                        <a:rPr lang="en-US" sz="1800" b="1" i="1" kern="1200">
                          <a:solidFill>
                            <a:schemeClr val="lt1"/>
                          </a:solidFill>
                          <a:latin typeface="Times New Roman" panose="02020603050405020304" pitchFamily="18" charset="0"/>
                          <a:ea typeface="+mn-ea"/>
                          <a:cs typeface="Times New Roman" panose="02020603050405020304" pitchFamily="18" charset="0"/>
                        </a:rPr>
                        <a:t>Window</a:t>
                      </a:r>
                    </a:p>
                  </a:txBody>
                  <a:tcPr marT="45721" marB="45721"/>
                </a:tc>
                <a:tc>
                  <a:txBody>
                    <a:bodyPr/>
                    <a:lstStyle/>
                    <a:p>
                      <a:pPr marL="0" algn="ctr" defTabSz="914400" rtl="0" eaLnBrk="1" latinLnBrk="0" hangingPunct="1"/>
                      <a:r>
                        <a:rPr lang="en-US" sz="1800" b="1" i="1" kern="1200">
                          <a:solidFill>
                            <a:schemeClr val="lt1"/>
                          </a:solidFill>
                          <a:latin typeface="Times New Roman" panose="02020603050405020304" pitchFamily="18" charset="0"/>
                          <a:ea typeface="+mn-ea"/>
                          <a:cs typeface="Times New Roman" panose="02020603050405020304" pitchFamily="18" charset="0"/>
                        </a:rPr>
                        <a:t>Reverse Inquiry</a:t>
                      </a:r>
                    </a:p>
                  </a:txBody>
                  <a:tcPr marT="45721" marB="45721"/>
                </a:tc>
                <a:tc>
                  <a:txBody>
                    <a:bodyPr/>
                    <a:lstStyle/>
                    <a:p>
                      <a:pPr algn="ctr"/>
                      <a:r>
                        <a:rPr lang="en-US" sz="1800" b="1" i="1">
                          <a:latin typeface="Times New Roman" panose="02020603050405020304" pitchFamily="18" charset="0"/>
                          <a:cs typeface="Times New Roman" panose="02020603050405020304" pitchFamily="18" charset="0"/>
                        </a:rPr>
                        <a:t>Auction</a:t>
                      </a:r>
                    </a:p>
                  </a:txBody>
                  <a:tcPr marL="42650" marR="42650" marT="45721" marB="45721"/>
                </a:tc>
                <a:extLst>
                  <a:ext uri="{0D108BD9-81ED-4DB2-BD59-A6C34878D82A}">
                    <a16:rowId xmlns:a16="http://schemas.microsoft.com/office/drawing/2014/main" val="10000"/>
                  </a:ext>
                </a:extLst>
              </a:tr>
              <a:tr h="1334374">
                <a:tc>
                  <a:txBody>
                    <a:bodyPr/>
                    <a:lstStyle/>
                    <a:p>
                      <a:pPr algn="ctr"/>
                      <a:r>
                        <a:rPr lang="en-US" sz="1600" b="1" i="1">
                          <a:latin typeface="Times New Roman" panose="02020603050405020304" pitchFamily="18" charset="0"/>
                          <a:cs typeface="Times New Roman" panose="02020603050405020304" pitchFamily="18" charset="0"/>
                        </a:rPr>
                        <a:t>Description:</a:t>
                      </a:r>
                    </a:p>
                  </a:txBody>
                  <a:tcPr marT="45721" marB="45721"/>
                </a:tc>
                <a:tc>
                  <a:txBody>
                    <a:bodyPr/>
                    <a:lstStyle/>
                    <a:p>
                      <a:r>
                        <a:rPr lang="en-US" sz="1200">
                          <a:latin typeface="Arial" panose="020B0604020202020204" pitchFamily="34" charset="0"/>
                          <a:cs typeface="Arial" panose="020B0604020202020204" pitchFamily="34" charset="0"/>
                        </a:rPr>
                        <a:t>Structures, </a:t>
                      </a:r>
                      <a:r>
                        <a:rPr lang="en-US" sz="1200" baseline="0">
                          <a:latin typeface="Arial" panose="020B0604020202020204" pitchFamily="34" charset="0"/>
                          <a:cs typeface="Arial" panose="020B0604020202020204" pitchFamily="34" charset="0"/>
                        </a:rPr>
                        <a:t>sizes, and discount rates are sent to dealer group and posted on Bloomberg System (ADN5 &lt;Go&gt;); sizes are updated until offerings are closed.</a:t>
                      </a:r>
                      <a:endParaRPr lang="en-US" sz="1200">
                        <a:latin typeface="Arial" panose="020B0604020202020204" pitchFamily="34" charset="0"/>
                        <a:cs typeface="Arial" panose="020B0604020202020204" pitchFamily="34" charset="0"/>
                      </a:endParaRPr>
                    </a:p>
                  </a:txBody>
                  <a:tcPr marT="45721" marB="45721"/>
                </a:tc>
                <a:tc>
                  <a:txBody>
                    <a:bodyPr/>
                    <a:lstStyle/>
                    <a:p>
                      <a:r>
                        <a:rPr lang="en-US" sz="1200">
                          <a:latin typeface="Arial" panose="020B0604020202020204" pitchFamily="34" charset="0"/>
                          <a:cs typeface="Arial" panose="020B0604020202020204" pitchFamily="34" charset="0"/>
                        </a:rPr>
                        <a:t>Dealer/investor request structure and sizes</a:t>
                      </a:r>
                      <a:r>
                        <a:rPr lang="en-US" sz="1200" baseline="0">
                          <a:latin typeface="Arial" panose="020B0604020202020204" pitchFamily="34" charset="0"/>
                          <a:cs typeface="Arial" panose="020B0604020202020204" pitchFamily="34" charset="0"/>
                        </a:rPr>
                        <a:t>; Farmer Mac strives to fulfill each request.</a:t>
                      </a:r>
                      <a:endParaRPr lang="en-US" sz="1200">
                        <a:latin typeface="Arial" panose="020B0604020202020204" pitchFamily="34" charset="0"/>
                        <a:cs typeface="Arial" panose="020B0604020202020204" pitchFamily="34" charset="0"/>
                      </a:endParaRPr>
                    </a:p>
                  </a:txBody>
                  <a:tcPr marT="45721" marB="45721"/>
                </a:tc>
                <a:tc>
                  <a:txBody>
                    <a:bodyPr/>
                    <a:lstStyle/>
                    <a:p>
                      <a:r>
                        <a:rPr lang="en-US" sz="1200">
                          <a:latin typeface="Arial" panose="020B0604020202020204" pitchFamily="34" charset="0"/>
                          <a:cs typeface="Arial" panose="020B0604020202020204" pitchFamily="34" charset="0"/>
                        </a:rPr>
                        <a:t>Auction time, structures,</a:t>
                      </a:r>
                      <a:r>
                        <a:rPr lang="en-US" sz="1200" baseline="0">
                          <a:latin typeface="Arial" panose="020B0604020202020204" pitchFamily="34" charset="0"/>
                          <a:cs typeface="Arial" panose="020B0604020202020204" pitchFamily="34" charset="0"/>
                        </a:rPr>
                        <a:t> and sizes sent to dealer group;  lowest discount rate wins bonds.</a:t>
                      </a:r>
                      <a:endParaRPr lang="en-US" sz="1200">
                        <a:latin typeface="Arial" panose="020B0604020202020204" pitchFamily="34" charset="0"/>
                        <a:cs typeface="Arial" panose="020B0604020202020204" pitchFamily="34" charset="0"/>
                      </a:endParaRPr>
                    </a:p>
                  </a:txBody>
                  <a:tcPr marL="42650" marR="42650" marT="45721" marB="45721"/>
                </a:tc>
                <a:extLst>
                  <a:ext uri="{0D108BD9-81ED-4DB2-BD59-A6C34878D82A}">
                    <a16:rowId xmlns:a16="http://schemas.microsoft.com/office/drawing/2014/main" val="10001"/>
                  </a:ext>
                </a:extLst>
              </a:tr>
              <a:tr h="432842">
                <a:tc>
                  <a:txBody>
                    <a:bodyPr/>
                    <a:lstStyle/>
                    <a:p>
                      <a:pPr algn="ctr"/>
                      <a:r>
                        <a:rPr lang="en-US" sz="1600" b="1" i="1">
                          <a:latin typeface="Times New Roman" panose="02020603050405020304" pitchFamily="18" charset="0"/>
                          <a:cs typeface="Times New Roman" panose="02020603050405020304" pitchFamily="18" charset="0"/>
                        </a:rPr>
                        <a:t>Typical</a:t>
                      </a:r>
                      <a:r>
                        <a:rPr lang="en-US" sz="1600" b="1" i="1" baseline="0">
                          <a:latin typeface="Times New Roman" panose="02020603050405020304" pitchFamily="18" charset="0"/>
                          <a:cs typeface="Times New Roman" panose="02020603050405020304" pitchFamily="18" charset="0"/>
                        </a:rPr>
                        <a:t> Structures</a:t>
                      </a:r>
                      <a:r>
                        <a:rPr lang="en-US" sz="1600" b="1" i="1">
                          <a:latin typeface="Times New Roman" panose="02020603050405020304" pitchFamily="18" charset="0"/>
                          <a:cs typeface="Times New Roman" panose="02020603050405020304" pitchFamily="18" charset="0"/>
                        </a:rPr>
                        <a:t>:</a:t>
                      </a:r>
                    </a:p>
                  </a:txBody>
                  <a:tcPr marT="45721" marB="45721"/>
                </a:tc>
                <a:tc>
                  <a:txBody>
                    <a:bodyPr/>
                    <a:lstStyle/>
                    <a:p>
                      <a:pPr marL="0" indent="0">
                        <a:buFont typeface="Arial" pitchFamily="34" charset="0"/>
                        <a:buNone/>
                      </a:pPr>
                      <a:r>
                        <a:rPr lang="en-US" sz="1200">
                          <a:latin typeface="Arial" panose="020B0604020202020204" pitchFamily="34" charset="0"/>
                          <a:cs typeface="Arial" panose="020B0604020202020204" pitchFamily="34" charset="0"/>
                        </a:rPr>
                        <a:t>1 week – 1 year</a:t>
                      </a:r>
                    </a:p>
                  </a:txBody>
                  <a:tcPr marT="45721" marB="45721"/>
                </a:tc>
                <a:tc>
                  <a:txBody>
                    <a:bodyPr/>
                    <a:lstStyle/>
                    <a:p>
                      <a:pPr marL="0" indent="0">
                        <a:buFont typeface="Arial" pitchFamily="34" charset="0"/>
                        <a:buNone/>
                      </a:pPr>
                      <a:r>
                        <a:rPr lang="en-US" sz="1200">
                          <a:latin typeface="Arial" panose="020B0604020202020204" pitchFamily="34" charset="0"/>
                          <a:cs typeface="Arial" panose="020B0604020202020204" pitchFamily="34" charset="0"/>
                        </a:rPr>
                        <a:t>1 week – 1 year</a:t>
                      </a:r>
                    </a:p>
                  </a:txBody>
                  <a:tcPr marT="45721" marB="45721"/>
                </a:tc>
                <a:tc>
                  <a:txBody>
                    <a:bodyPr/>
                    <a:lstStyle/>
                    <a:p>
                      <a:pPr marL="0" indent="0">
                        <a:buFont typeface="Arial" pitchFamily="34" charset="0"/>
                        <a:buNone/>
                      </a:pPr>
                      <a:r>
                        <a:rPr lang="en-US" sz="1200">
                          <a:latin typeface="Arial" panose="020B0604020202020204" pitchFamily="34" charset="0"/>
                          <a:cs typeface="Arial" panose="020B0604020202020204" pitchFamily="34" charset="0"/>
                        </a:rPr>
                        <a:t>1 week – 1 year</a:t>
                      </a:r>
                    </a:p>
                  </a:txBody>
                  <a:tcPr marL="42650" marR="42650" marT="45721" marB="45721"/>
                </a:tc>
                <a:extLst>
                  <a:ext uri="{0D108BD9-81ED-4DB2-BD59-A6C34878D82A}">
                    <a16:rowId xmlns:a16="http://schemas.microsoft.com/office/drawing/2014/main" val="10002"/>
                  </a:ext>
                </a:extLst>
              </a:tr>
              <a:tr h="437493">
                <a:tc>
                  <a:txBody>
                    <a:bodyPr/>
                    <a:lstStyle/>
                    <a:p>
                      <a:pPr algn="ctr"/>
                      <a:r>
                        <a:rPr lang="en-US" sz="1600" b="1" i="1">
                          <a:latin typeface="Times New Roman" panose="02020603050405020304" pitchFamily="18" charset="0"/>
                          <a:cs typeface="Times New Roman" panose="02020603050405020304" pitchFamily="18" charset="0"/>
                        </a:rPr>
                        <a:t>Typical Sizes:</a:t>
                      </a:r>
                    </a:p>
                  </a:txBody>
                  <a:tcPr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rPr>
                        <a:t>– 250 million</a:t>
                      </a:r>
                    </a:p>
                  </a:txBody>
                  <a:tcPr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rPr>
                        <a:t>– 250 million</a:t>
                      </a:r>
                    </a:p>
                  </a:txBody>
                  <a:tcPr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rPr>
                        <a:t>– 250 million</a:t>
                      </a:r>
                    </a:p>
                  </a:txBody>
                  <a:tcPr marL="42650" marR="42650" marT="45721" marB="45721"/>
                </a:tc>
                <a:extLst>
                  <a:ext uri="{0D108BD9-81ED-4DB2-BD59-A6C34878D82A}">
                    <a16:rowId xmlns:a16="http://schemas.microsoft.com/office/drawing/2014/main" val="10003"/>
                  </a:ext>
                </a:extLst>
              </a:tr>
              <a:tr h="526621">
                <a:tc>
                  <a:txBody>
                    <a:bodyPr/>
                    <a:lstStyle/>
                    <a:p>
                      <a:pPr algn="ctr"/>
                      <a:r>
                        <a:rPr lang="en-US" sz="1600" b="1" i="1">
                          <a:latin typeface="Times New Roman" panose="02020603050405020304" pitchFamily="18" charset="0"/>
                          <a:cs typeface="Times New Roman" panose="02020603050405020304" pitchFamily="18" charset="0"/>
                        </a:rPr>
                        <a:t>Settlement:</a:t>
                      </a:r>
                    </a:p>
                  </a:txBody>
                  <a:tcPr marT="45721" marB="45721"/>
                </a:tc>
                <a:tc>
                  <a:txBody>
                    <a:bodyPr/>
                    <a:lstStyle/>
                    <a:p>
                      <a:r>
                        <a:rPr lang="en-US" sz="1200">
                          <a:latin typeface="Arial" panose="020B0604020202020204" pitchFamily="34" charset="0"/>
                          <a:cs typeface="Arial" panose="020B0604020202020204" pitchFamily="34" charset="0"/>
                        </a:rPr>
                        <a:t>Same</a:t>
                      </a:r>
                      <a:r>
                        <a:rPr lang="en-US" sz="1200" baseline="0">
                          <a:latin typeface="Arial" panose="020B0604020202020204" pitchFamily="34" charset="0"/>
                          <a:cs typeface="Arial" panose="020B0604020202020204" pitchFamily="34" charset="0"/>
                        </a:rPr>
                        <a:t> day – </a:t>
                      </a:r>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business days</a:t>
                      </a:r>
                      <a:endParaRPr lang="en-US" sz="1200">
                        <a:latin typeface="Arial" panose="020B0604020202020204" pitchFamily="34" charset="0"/>
                        <a:cs typeface="Arial" panose="020B0604020202020204" pitchFamily="34" charset="0"/>
                      </a:endParaRPr>
                    </a:p>
                  </a:txBody>
                  <a:tcPr marT="45721" marB="45721"/>
                </a:tc>
                <a:tc>
                  <a:txBody>
                    <a:bodyPr/>
                    <a:lstStyle/>
                    <a:p>
                      <a:r>
                        <a:rPr lang="en-US" sz="1200">
                          <a:latin typeface="Arial" panose="020B0604020202020204" pitchFamily="34" charset="0"/>
                          <a:cs typeface="Arial" panose="020B0604020202020204" pitchFamily="34" charset="0"/>
                        </a:rPr>
                        <a:t>Same</a:t>
                      </a:r>
                      <a:r>
                        <a:rPr lang="en-US" sz="1200" baseline="0">
                          <a:latin typeface="Arial" panose="020B0604020202020204" pitchFamily="34" charset="0"/>
                          <a:cs typeface="Arial" panose="020B0604020202020204" pitchFamily="34" charset="0"/>
                        </a:rPr>
                        <a:t> day – </a:t>
                      </a:r>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business days</a:t>
                      </a:r>
                      <a:endParaRPr lang="en-US" sz="1200">
                        <a:latin typeface="Arial" panose="020B0604020202020204" pitchFamily="34" charset="0"/>
                        <a:cs typeface="Arial" panose="020B0604020202020204" pitchFamily="34" charset="0"/>
                      </a:endParaRPr>
                    </a:p>
                  </a:txBody>
                  <a:tcPr marT="45721" marB="45721"/>
                </a:tc>
                <a:tc>
                  <a:txBody>
                    <a:bodyPr/>
                    <a:lstStyle/>
                    <a:p>
                      <a:r>
                        <a:rPr lang="en-US" sz="1200">
                          <a:latin typeface="Arial" panose="020B0604020202020204" pitchFamily="34" charset="0"/>
                          <a:cs typeface="Arial" panose="020B0604020202020204" pitchFamily="34" charset="0"/>
                        </a:rPr>
                        <a:t>Same</a:t>
                      </a:r>
                      <a:r>
                        <a:rPr lang="en-US" sz="1200" baseline="0">
                          <a:latin typeface="Arial" panose="020B0604020202020204" pitchFamily="34" charset="0"/>
                          <a:cs typeface="Arial" panose="020B0604020202020204" pitchFamily="34" charset="0"/>
                        </a:rPr>
                        <a:t> day – </a:t>
                      </a:r>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business days</a:t>
                      </a:r>
                      <a:endParaRPr lang="en-US" sz="1200">
                        <a:latin typeface="Arial" panose="020B0604020202020204" pitchFamily="34" charset="0"/>
                        <a:cs typeface="Arial" panose="020B0604020202020204" pitchFamily="34" charset="0"/>
                      </a:endParaRPr>
                    </a:p>
                  </a:txBody>
                  <a:tcPr marL="42650" marR="42650" marT="45721" marB="45721"/>
                </a:tc>
                <a:extLst>
                  <a:ext uri="{0D108BD9-81ED-4DB2-BD59-A6C34878D82A}">
                    <a16:rowId xmlns:a16="http://schemas.microsoft.com/office/drawing/2014/main" val="10004"/>
                  </a:ext>
                </a:extLst>
              </a:tr>
              <a:tr h="439846">
                <a:tc>
                  <a:txBody>
                    <a:bodyPr/>
                    <a:lstStyle/>
                    <a:p>
                      <a:pPr algn="ctr"/>
                      <a:r>
                        <a:rPr lang="en-US" sz="1600" b="1" i="1">
                          <a:latin typeface="Times New Roman" panose="02020603050405020304" pitchFamily="18" charset="0"/>
                          <a:cs typeface="Times New Roman" panose="02020603050405020304" pitchFamily="18" charset="0"/>
                        </a:rPr>
                        <a:t>Issuance</a:t>
                      </a:r>
                      <a:r>
                        <a:rPr lang="en-US" sz="1600" b="1" i="1" baseline="0">
                          <a:latin typeface="Times New Roman" panose="02020603050405020304" pitchFamily="18" charset="0"/>
                          <a:cs typeface="Times New Roman" panose="02020603050405020304" pitchFamily="18" charset="0"/>
                        </a:rPr>
                        <a:t> Frequency</a:t>
                      </a:r>
                      <a:r>
                        <a:rPr lang="en-US" sz="1600" b="1" i="1">
                          <a:latin typeface="Times New Roman" panose="02020603050405020304" pitchFamily="18" charset="0"/>
                          <a:cs typeface="Times New Roman" panose="02020603050405020304" pitchFamily="18" charset="0"/>
                        </a:rPr>
                        <a:t>:</a:t>
                      </a:r>
                    </a:p>
                  </a:txBody>
                  <a:tcPr marT="45721" marB="45721"/>
                </a:tc>
                <a:tc>
                  <a:txBody>
                    <a:bodyPr/>
                    <a:lstStyle/>
                    <a:p>
                      <a:r>
                        <a:rPr lang="en-US" sz="1200">
                          <a:latin typeface="Arial" panose="020B0604020202020204" pitchFamily="34" charset="0"/>
                          <a:cs typeface="Arial" panose="020B0604020202020204" pitchFamily="34" charset="0"/>
                        </a:rPr>
                        <a:t>Daily</a:t>
                      </a:r>
                    </a:p>
                  </a:txBody>
                  <a:tcPr marT="45721" marB="45721"/>
                </a:tc>
                <a:tc>
                  <a:txBody>
                    <a:bodyPr/>
                    <a:lstStyle/>
                    <a:p>
                      <a:r>
                        <a:rPr lang="en-US" sz="1200">
                          <a:latin typeface="Arial" panose="020B0604020202020204" pitchFamily="34" charset="0"/>
                          <a:cs typeface="Arial" panose="020B0604020202020204" pitchFamily="34" charset="0"/>
                        </a:rPr>
                        <a:t>As requested</a:t>
                      </a:r>
                    </a:p>
                  </a:txBody>
                  <a:tcPr marT="45721" marB="45721"/>
                </a:tc>
                <a:tc>
                  <a:txBody>
                    <a:bodyPr/>
                    <a:lstStyle/>
                    <a:p>
                      <a:r>
                        <a:rPr lang="en-US" sz="1200">
                          <a:latin typeface="Arial" panose="020B0604020202020204" pitchFamily="34" charset="0"/>
                          <a:cs typeface="Arial" panose="020B0604020202020204" pitchFamily="34" charset="0"/>
                        </a:rPr>
                        <a:t>Monthly</a:t>
                      </a:r>
                    </a:p>
                  </a:txBody>
                  <a:tcPr marL="42650" marR="42650" marT="45721" marB="45721"/>
                </a:tc>
                <a:extLst>
                  <a:ext uri="{0D108BD9-81ED-4DB2-BD59-A6C34878D82A}">
                    <a16:rowId xmlns:a16="http://schemas.microsoft.com/office/drawing/2014/main" val="10005"/>
                  </a:ext>
                </a:extLst>
              </a:tr>
            </a:tbl>
          </a:graphicData>
        </a:graphic>
      </p:graphicFrame>
      <p:sp>
        <p:nvSpPr>
          <p:cNvPr id="6" name="TextBox 5">
            <a:extLst>
              <a:ext uri="{FF2B5EF4-FFF2-40B4-BE49-F238E27FC236}">
                <a16:creationId xmlns:a16="http://schemas.microsoft.com/office/drawing/2014/main" id="{96442E97-8BA5-AE2D-9000-87989460701A}"/>
              </a:ext>
            </a:extLst>
          </p:cNvPr>
          <p:cNvSpPr txBox="1"/>
          <p:nvPr/>
        </p:nvSpPr>
        <p:spPr>
          <a:xfrm>
            <a:off x="341745" y="1093293"/>
            <a:ext cx="6206836"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a:ln>
                  <a:noFill/>
                </a:ln>
                <a:solidFill>
                  <a:srgbClr val="F47D4B"/>
                </a:solidFill>
                <a:effectLst/>
                <a:uLnTx/>
                <a:uFillTx/>
                <a:latin typeface="+mj-lt"/>
                <a:ea typeface="+mn-ea"/>
                <a:cs typeface="+mn-cs"/>
              </a:rPr>
              <a:t>To see daily </a:t>
            </a:r>
            <a:r>
              <a:rPr lang="en-US" sz="1200" b="1" i="1">
                <a:solidFill>
                  <a:srgbClr val="F47D4B"/>
                </a:solidFill>
                <a:latin typeface="+mj-lt"/>
              </a:rPr>
              <a:t>discount note offerings</a:t>
            </a:r>
            <a:r>
              <a:rPr kumimoji="0" lang="en-US" sz="1200" b="1" i="1" u="none" strike="noStrike" kern="1200" cap="none" spc="0" normalizeH="0" baseline="0" noProof="0">
                <a:ln>
                  <a:noFill/>
                </a:ln>
                <a:solidFill>
                  <a:srgbClr val="F47D4B"/>
                </a:solidFill>
                <a:effectLst/>
                <a:uLnTx/>
                <a:uFillTx/>
                <a:latin typeface="+mj-lt"/>
                <a:ea typeface="+mn-ea"/>
                <a:cs typeface="+mn-cs"/>
              </a:rPr>
              <a:t>, visit our Bloomberg page </a:t>
            </a:r>
            <a:r>
              <a:rPr kumimoji="0" lang="en-US" sz="1200" b="1" i="1" u="none" strike="noStrike" kern="1200" cap="none" spc="0" normalizeH="0" baseline="0" noProof="0">
                <a:ln>
                  <a:noFill/>
                </a:ln>
                <a:solidFill>
                  <a:srgbClr val="4E6A8A"/>
                </a:solidFill>
                <a:effectLst/>
                <a:uLnTx/>
                <a:uFillTx/>
                <a:latin typeface="+mj-lt"/>
                <a:ea typeface="+mn-ea"/>
                <a:cs typeface="+mn-cs"/>
              </a:rPr>
              <a:t>FAMC &lt;GO&gt;</a:t>
            </a:r>
          </a:p>
        </p:txBody>
      </p:sp>
    </p:spTree>
    <p:extLst>
      <p:ext uri="{BB962C8B-B14F-4D97-AF65-F5344CB8AC3E}">
        <p14:creationId xmlns:p14="http://schemas.microsoft.com/office/powerpoint/2010/main" val="3727149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5D65B8C-45D8-2077-608C-CCC8A6121F71}"/>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a:t>Farmer Mac Medium-Term Note Program</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76163172"/>
              </p:ext>
            </p:extLst>
          </p:nvPr>
        </p:nvGraphicFramePr>
        <p:xfrm>
          <a:off x="457200" y="1563894"/>
          <a:ext cx="8410247" cy="4572012"/>
        </p:xfrm>
        <a:graphic>
          <a:graphicData uri="http://schemas.openxmlformats.org/drawingml/2006/table">
            <a:tbl>
              <a:tblPr firstRow="1" bandRow="1">
                <a:tableStyleId>{5C22544A-7EE6-4342-B048-85BDC9FD1C3A}</a:tableStyleId>
              </a:tblPr>
              <a:tblGrid>
                <a:gridCol w="2197503">
                  <a:extLst>
                    <a:ext uri="{9D8B030D-6E8A-4147-A177-3AD203B41FA5}">
                      <a16:colId xmlns:a16="http://schemas.microsoft.com/office/drawing/2014/main" val="20000"/>
                    </a:ext>
                  </a:extLst>
                </a:gridCol>
                <a:gridCol w="2007620">
                  <a:extLst>
                    <a:ext uri="{9D8B030D-6E8A-4147-A177-3AD203B41FA5}">
                      <a16:colId xmlns:a16="http://schemas.microsoft.com/office/drawing/2014/main" val="2270172341"/>
                    </a:ext>
                  </a:extLst>
                </a:gridCol>
                <a:gridCol w="2102562">
                  <a:extLst>
                    <a:ext uri="{9D8B030D-6E8A-4147-A177-3AD203B41FA5}">
                      <a16:colId xmlns:a16="http://schemas.microsoft.com/office/drawing/2014/main" val="3232582123"/>
                    </a:ext>
                  </a:extLst>
                </a:gridCol>
                <a:gridCol w="2102562">
                  <a:extLst>
                    <a:ext uri="{9D8B030D-6E8A-4147-A177-3AD203B41FA5}">
                      <a16:colId xmlns:a16="http://schemas.microsoft.com/office/drawing/2014/main" val="20001"/>
                    </a:ext>
                  </a:extLst>
                </a:gridCol>
              </a:tblGrid>
              <a:tr h="357272">
                <a:tc>
                  <a:txBody>
                    <a:bodyPr/>
                    <a:lstStyle/>
                    <a:p>
                      <a:endParaRPr lang="en-US" sz="1200">
                        <a:latin typeface="Calisto MT" pitchFamily="18" charset="0"/>
                      </a:endParaRPr>
                    </a:p>
                  </a:txBody>
                  <a:tcPr marL="42650" marR="42650" marT="45721" marB="4572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1">
                          <a:latin typeface="Times New Roman" panose="02020603050405020304" pitchFamily="18" charset="0"/>
                          <a:cs typeface="Times New Roman" panose="02020603050405020304" pitchFamily="18" charset="0"/>
                        </a:rPr>
                        <a:t>Postings</a:t>
                      </a:r>
                    </a:p>
                  </a:txBody>
                  <a:tcPr marL="42650" marR="42650" marT="45721" marB="45721"/>
                </a:tc>
                <a:tc>
                  <a:txBody>
                    <a:bodyPr/>
                    <a:lstStyle/>
                    <a:p>
                      <a:pPr algn="ctr"/>
                      <a:r>
                        <a:rPr lang="en-US" sz="1800" b="1" i="1">
                          <a:latin typeface="Times New Roman" panose="02020603050405020304" pitchFamily="18" charset="0"/>
                          <a:cs typeface="Times New Roman" panose="02020603050405020304" pitchFamily="18" charset="0"/>
                        </a:rPr>
                        <a:t>Revers</a:t>
                      </a:r>
                      <a:r>
                        <a:rPr lang="en-US" sz="1800" b="1" i="1" baseline="0">
                          <a:latin typeface="Times New Roman" panose="02020603050405020304" pitchFamily="18" charset="0"/>
                          <a:cs typeface="Times New Roman" panose="02020603050405020304" pitchFamily="18" charset="0"/>
                        </a:rPr>
                        <a:t>e Inquiry</a:t>
                      </a:r>
                      <a:endParaRPr lang="en-US" sz="1800" b="1" i="1">
                        <a:latin typeface="Times New Roman" panose="02020603050405020304" pitchFamily="18" charset="0"/>
                        <a:cs typeface="Times New Roman" panose="02020603050405020304" pitchFamily="18" charset="0"/>
                      </a:endParaRPr>
                    </a:p>
                  </a:txBody>
                  <a:tcPr marL="42650" marR="42650" marT="45721" marB="45721"/>
                </a:tc>
                <a:tc>
                  <a:txBody>
                    <a:bodyPr/>
                    <a:lstStyle/>
                    <a:p>
                      <a:pPr algn="ctr"/>
                      <a:r>
                        <a:rPr lang="en-US" sz="1800" b="1" i="1">
                          <a:latin typeface="Times New Roman" panose="02020603050405020304" pitchFamily="18" charset="0"/>
                          <a:cs typeface="Times New Roman" panose="02020603050405020304" pitchFamily="18" charset="0"/>
                        </a:rPr>
                        <a:t>Auction</a:t>
                      </a:r>
                    </a:p>
                  </a:txBody>
                  <a:tcPr marL="42650" marR="42650" marT="45721" marB="45721"/>
                </a:tc>
                <a:extLst>
                  <a:ext uri="{0D108BD9-81ED-4DB2-BD59-A6C34878D82A}">
                    <a16:rowId xmlns:a16="http://schemas.microsoft.com/office/drawing/2014/main" val="10000"/>
                  </a:ext>
                </a:extLst>
              </a:tr>
              <a:tr h="803860">
                <a:tc>
                  <a:txBody>
                    <a:bodyPr/>
                    <a:lstStyle/>
                    <a:p>
                      <a:pPr algn="ctr"/>
                      <a:r>
                        <a:rPr lang="en-US" sz="1800" b="1" i="1">
                          <a:latin typeface="Times New Roman" panose="02020603050405020304" pitchFamily="18" charset="0"/>
                          <a:cs typeface="Times New Roman" panose="02020603050405020304" pitchFamily="18" charset="0"/>
                        </a:rPr>
                        <a:t>Description:</a:t>
                      </a:r>
                    </a:p>
                  </a:txBody>
                  <a:tcPr marL="42650" marR="42650" marT="45721" marB="45721"/>
                </a:tc>
                <a:tc>
                  <a:txBody>
                    <a:bodyPr/>
                    <a:lstStyle/>
                    <a:p>
                      <a:r>
                        <a:rPr lang="en-US" sz="1200">
                          <a:latin typeface="Arial" panose="020B0604020202020204" pitchFamily="34" charset="0"/>
                          <a:cs typeface="Arial" panose="020B0604020202020204" pitchFamily="34" charset="0"/>
                        </a:rPr>
                        <a:t>Structures, </a:t>
                      </a:r>
                      <a:r>
                        <a:rPr lang="en-US" sz="1200" baseline="0">
                          <a:latin typeface="Arial" panose="020B0604020202020204" pitchFamily="34" charset="0"/>
                          <a:cs typeface="Arial" panose="020B0604020202020204" pitchFamily="34" charset="0"/>
                        </a:rPr>
                        <a:t>sizes, and coupons are sent to dealer group; sizes are updated until offerings are closed.</a:t>
                      </a:r>
                      <a:endParaRPr lang="en-US" sz="1200">
                        <a:latin typeface="Arial" panose="020B0604020202020204" pitchFamily="34" charset="0"/>
                        <a:cs typeface="Arial" panose="020B0604020202020204" pitchFamily="34" charset="0"/>
                      </a:endParaRPr>
                    </a:p>
                  </a:txBody>
                  <a:tcPr marL="42650" marR="42650" marT="45721" marB="45721"/>
                </a:tc>
                <a:tc>
                  <a:txBody>
                    <a:bodyPr/>
                    <a:lstStyle/>
                    <a:p>
                      <a:r>
                        <a:rPr lang="en-US" sz="1200">
                          <a:latin typeface="Arial" panose="020B0604020202020204" pitchFamily="34" charset="0"/>
                          <a:cs typeface="Arial" panose="020B0604020202020204" pitchFamily="34" charset="0"/>
                        </a:rPr>
                        <a:t>Dealer/investor request structure and sizes; </a:t>
                      </a:r>
                      <a:r>
                        <a:rPr lang="en-US" sz="1200" baseline="0">
                          <a:latin typeface="Arial" panose="020B0604020202020204" pitchFamily="34" charset="0"/>
                          <a:cs typeface="Arial" panose="020B0604020202020204" pitchFamily="34" charset="0"/>
                        </a:rPr>
                        <a:t>Farmer Mac strives to fulfill each request.</a:t>
                      </a:r>
                      <a:endParaRPr lang="en-US" sz="1200">
                        <a:latin typeface="Arial" panose="020B0604020202020204" pitchFamily="34" charset="0"/>
                        <a:cs typeface="Arial" panose="020B0604020202020204" pitchFamily="34" charset="0"/>
                      </a:endParaRPr>
                    </a:p>
                  </a:txBody>
                  <a:tcPr marL="42650" marR="42650" marT="45721" marB="45721"/>
                </a:tc>
                <a:tc>
                  <a:txBody>
                    <a:bodyPr/>
                    <a:lstStyle/>
                    <a:p>
                      <a:r>
                        <a:rPr lang="en-US" sz="1200">
                          <a:latin typeface="Arial" panose="020B0604020202020204" pitchFamily="34" charset="0"/>
                          <a:cs typeface="Arial" panose="020B0604020202020204" pitchFamily="34" charset="0"/>
                        </a:rPr>
                        <a:t>Auction time, structures,</a:t>
                      </a:r>
                      <a:r>
                        <a:rPr lang="en-US" sz="1200" baseline="0">
                          <a:latin typeface="Arial" panose="020B0604020202020204" pitchFamily="34" charset="0"/>
                          <a:cs typeface="Arial" panose="020B0604020202020204" pitchFamily="34" charset="0"/>
                        </a:rPr>
                        <a:t> and sizes sent to dealer group;  lowest UST spread wins bonds.</a:t>
                      </a:r>
                      <a:endParaRPr lang="en-US" sz="1200">
                        <a:latin typeface="Arial" panose="020B0604020202020204" pitchFamily="34" charset="0"/>
                        <a:cs typeface="Arial" panose="020B0604020202020204" pitchFamily="34" charset="0"/>
                      </a:endParaRPr>
                    </a:p>
                  </a:txBody>
                  <a:tcPr marL="42650" marR="42650" marT="45721" marB="45721"/>
                </a:tc>
                <a:extLst>
                  <a:ext uri="{0D108BD9-81ED-4DB2-BD59-A6C34878D82A}">
                    <a16:rowId xmlns:a16="http://schemas.microsoft.com/office/drawing/2014/main" val="10001"/>
                  </a:ext>
                </a:extLst>
              </a:tr>
              <a:tr h="2218799">
                <a:tc>
                  <a:txBody>
                    <a:bodyPr/>
                    <a:lstStyle/>
                    <a:p>
                      <a:pPr algn="ctr"/>
                      <a:r>
                        <a:rPr lang="en-US" sz="1800" b="1" i="1">
                          <a:latin typeface="Times New Roman" panose="02020603050405020304" pitchFamily="18" charset="0"/>
                          <a:cs typeface="Times New Roman" panose="02020603050405020304" pitchFamily="18" charset="0"/>
                        </a:rPr>
                        <a:t>Typical</a:t>
                      </a:r>
                      <a:r>
                        <a:rPr lang="en-US" sz="1800" b="1" i="1" baseline="0">
                          <a:latin typeface="Times New Roman" panose="02020603050405020304" pitchFamily="18" charset="0"/>
                          <a:cs typeface="Times New Roman" panose="02020603050405020304" pitchFamily="18" charset="0"/>
                        </a:rPr>
                        <a:t> Structures</a:t>
                      </a:r>
                      <a:r>
                        <a:rPr lang="en-US" sz="1800" b="1" i="1">
                          <a:latin typeface="Times New Roman" panose="02020603050405020304" pitchFamily="18" charset="0"/>
                          <a:cs typeface="Times New Roman" panose="02020603050405020304" pitchFamily="18" charset="0"/>
                        </a:rPr>
                        <a:t>:</a:t>
                      </a:r>
                    </a:p>
                  </a:txBody>
                  <a:tcPr marL="42650" marR="42650" marT="45721" marB="45721"/>
                </a:tc>
                <a:tc>
                  <a:txBody>
                    <a:bodyPr/>
                    <a:lstStyle/>
                    <a:p>
                      <a:pPr marL="285750" indent="-285750">
                        <a:buFont typeface="Arial" pitchFamily="34" charset="0"/>
                        <a:buChar char="•"/>
                      </a:pPr>
                      <a:r>
                        <a:rPr lang="en-US" sz="1200">
                          <a:latin typeface="Arial" panose="020B0604020202020204" pitchFamily="34" charset="0"/>
                          <a:cs typeface="Arial" panose="020B0604020202020204" pitchFamily="34" charset="0"/>
                        </a:rPr>
                        <a:t>Floating</a:t>
                      </a:r>
                      <a:r>
                        <a:rPr lang="en-US" sz="1200" baseline="0">
                          <a:latin typeface="Arial" panose="020B0604020202020204" pitchFamily="34" charset="0"/>
                          <a:cs typeface="Arial" panose="020B0604020202020204" pitchFamily="34" charset="0"/>
                        </a:rPr>
                        <a:t> (SOFR, Fed Funds, T-bill, Prime) and Fixed Rate Bullets with maturities up to 30 years</a:t>
                      </a:r>
                    </a:p>
                    <a:p>
                      <a:pPr marL="0" indent="0">
                        <a:buFont typeface="Arial" pitchFamily="34" charset="0"/>
                        <a:buNone/>
                      </a:pPr>
                      <a:endParaRPr lang="en-US" sz="1200" baseline="0">
                        <a:latin typeface="Arial" panose="020B0604020202020204" pitchFamily="34" charset="0"/>
                        <a:cs typeface="Arial" panose="020B0604020202020204" pitchFamily="34" charset="0"/>
                      </a:endParaRPr>
                    </a:p>
                    <a:p>
                      <a:pPr marL="285750" indent="-285750">
                        <a:buFont typeface="Arial" pitchFamily="34" charset="0"/>
                        <a:buChar char="•"/>
                      </a:pPr>
                      <a:r>
                        <a:rPr lang="en-US" sz="1200" baseline="0">
                          <a:latin typeface="Arial" panose="020B0604020202020204" pitchFamily="34" charset="0"/>
                          <a:cs typeface="Arial" panose="020B0604020202020204" pitchFamily="34" charset="0"/>
                        </a:rPr>
                        <a:t>Callables (Fixed and Step Up/Down Rate) with flexible lockout and call features, with maturities of up to 30 years</a:t>
                      </a:r>
                      <a:endParaRPr lang="en-US" sz="1200">
                        <a:latin typeface="Arial" panose="020B0604020202020204" pitchFamily="34" charset="0"/>
                        <a:cs typeface="Arial" panose="020B0604020202020204" pitchFamily="34" charset="0"/>
                      </a:endParaRPr>
                    </a:p>
                  </a:txBody>
                  <a:tcPr marL="42650" marR="42650" marT="45721" marB="45721"/>
                </a:tc>
                <a:tc>
                  <a:txBody>
                    <a:bodyPr/>
                    <a:lstStyle/>
                    <a:p>
                      <a:pPr marL="285750" indent="-285750">
                        <a:buFont typeface="Arial" pitchFamily="34" charset="0"/>
                        <a:buChar char="•"/>
                      </a:pPr>
                      <a:r>
                        <a:rPr lang="en-US" sz="1200">
                          <a:latin typeface="Arial" panose="020B0604020202020204" pitchFamily="34" charset="0"/>
                          <a:cs typeface="Arial" panose="020B0604020202020204" pitchFamily="34" charset="0"/>
                        </a:rPr>
                        <a:t>Floating</a:t>
                      </a:r>
                      <a:r>
                        <a:rPr lang="en-US" sz="1200" baseline="0">
                          <a:latin typeface="Arial" panose="020B0604020202020204" pitchFamily="34" charset="0"/>
                          <a:cs typeface="Arial" panose="020B0604020202020204" pitchFamily="34" charset="0"/>
                        </a:rPr>
                        <a:t> (SOFR, Fed Funds, T-bill, Prime) and Fixed Rate Bullets with maturities up to 30 years</a:t>
                      </a:r>
                    </a:p>
                    <a:p>
                      <a:pPr marL="0" indent="0">
                        <a:buFont typeface="Arial" pitchFamily="34" charset="0"/>
                        <a:buNone/>
                      </a:pPr>
                      <a:endParaRPr lang="en-US" sz="1200" baseline="0">
                        <a:latin typeface="Arial" panose="020B0604020202020204" pitchFamily="34" charset="0"/>
                        <a:cs typeface="Arial" panose="020B0604020202020204" pitchFamily="34" charset="0"/>
                      </a:endParaRPr>
                    </a:p>
                    <a:p>
                      <a:pPr marL="285750" indent="-285750">
                        <a:buFont typeface="Arial" pitchFamily="34" charset="0"/>
                        <a:buChar char="•"/>
                      </a:pPr>
                      <a:r>
                        <a:rPr lang="en-US" sz="1200" baseline="0">
                          <a:latin typeface="Arial" panose="020B0604020202020204" pitchFamily="34" charset="0"/>
                          <a:cs typeface="Arial" panose="020B0604020202020204" pitchFamily="34" charset="0"/>
                        </a:rPr>
                        <a:t>Callables (Fixed and Step Up/Down Rate) with flexible lockout and call features, with maturities of up to 30 years</a:t>
                      </a:r>
                      <a:endParaRPr lang="en-US" sz="1200">
                        <a:latin typeface="Arial" panose="020B0604020202020204" pitchFamily="34" charset="0"/>
                        <a:cs typeface="Arial" panose="020B0604020202020204" pitchFamily="34" charset="0"/>
                      </a:endParaRPr>
                    </a:p>
                  </a:txBody>
                  <a:tcPr marL="42650" marR="42650" marT="45721" marB="45721"/>
                </a:tc>
                <a:tc>
                  <a:txBody>
                    <a:bodyPr/>
                    <a:lstStyle/>
                    <a:p>
                      <a:pPr marL="285750" indent="-285750">
                        <a:buFont typeface="Arial" pitchFamily="34" charset="0"/>
                        <a:buChar char="•"/>
                      </a:pPr>
                      <a:r>
                        <a:rPr lang="en-US" sz="1200" baseline="0">
                          <a:latin typeface="Arial" panose="020B0604020202020204" pitchFamily="34" charset="0"/>
                          <a:cs typeface="Arial" panose="020B0604020202020204" pitchFamily="34" charset="0"/>
                        </a:rPr>
                        <a:t>Fixed Rate Bullets with maturities up to 30 years</a:t>
                      </a:r>
                    </a:p>
                    <a:p>
                      <a:pPr marL="0" indent="0">
                        <a:buFont typeface="Arial" pitchFamily="34" charset="0"/>
                        <a:buNone/>
                      </a:pPr>
                      <a:endParaRPr lang="en-US" sz="1200" baseline="0">
                        <a:latin typeface="Arial" panose="020B0604020202020204" pitchFamily="34" charset="0"/>
                        <a:cs typeface="Arial" panose="020B0604020202020204" pitchFamily="34" charset="0"/>
                      </a:endParaRPr>
                    </a:p>
                    <a:p>
                      <a:pPr marL="285750" indent="-285750">
                        <a:buFont typeface="Arial" pitchFamily="34" charset="0"/>
                        <a:buChar char="•"/>
                      </a:pPr>
                      <a:r>
                        <a:rPr lang="en-US" sz="1200" baseline="0">
                          <a:latin typeface="Arial" panose="020B0604020202020204" pitchFamily="34" charset="0"/>
                          <a:cs typeface="Arial" panose="020B0604020202020204" pitchFamily="34" charset="0"/>
                        </a:rPr>
                        <a:t>Callables (Fixed and Step Up/Down Rate) with flexible lockout and call features, with maturities of up to 30 years</a:t>
                      </a:r>
                      <a:endParaRPr lang="en-US" sz="1200">
                        <a:latin typeface="Arial" panose="020B0604020202020204" pitchFamily="34" charset="0"/>
                        <a:cs typeface="Arial" panose="020B0604020202020204" pitchFamily="34" charset="0"/>
                      </a:endParaRPr>
                    </a:p>
                  </a:txBody>
                  <a:tcPr marL="42650" marR="42650" marT="45721" marB="45721"/>
                </a:tc>
                <a:extLst>
                  <a:ext uri="{0D108BD9-81ED-4DB2-BD59-A6C34878D82A}">
                    <a16:rowId xmlns:a16="http://schemas.microsoft.com/office/drawing/2014/main" val="10002"/>
                  </a:ext>
                </a:extLst>
              </a:tr>
              <a:tr h="357272">
                <a:tc>
                  <a:txBody>
                    <a:bodyPr/>
                    <a:lstStyle/>
                    <a:p>
                      <a:pPr algn="ctr"/>
                      <a:r>
                        <a:rPr lang="en-US" sz="1800" b="1" i="1">
                          <a:latin typeface="Times New Roman" panose="02020603050405020304" pitchFamily="18" charset="0"/>
                          <a:cs typeface="Times New Roman" panose="02020603050405020304" pitchFamily="18" charset="0"/>
                        </a:rPr>
                        <a:t>Typical Sizes:</a:t>
                      </a:r>
                    </a:p>
                  </a:txBody>
                  <a:tcPr marL="42650" marR="42650"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$5 – 250 million</a:t>
                      </a:r>
                    </a:p>
                  </a:txBody>
                  <a:tcPr marL="42650" marR="42650" marT="45721" marB="45721"/>
                </a:tc>
                <a:tc>
                  <a:txBody>
                    <a:bodyPr/>
                    <a:lstStyle/>
                    <a:p>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rPr>
                        <a:t>– 250</a:t>
                      </a:r>
                      <a:r>
                        <a:rPr lang="en-US" sz="1200" baseline="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rPr>
                        <a:t>million</a:t>
                      </a:r>
                    </a:p>
                  </a:txBody>
                  <a:tcPr marL="42650" marR="42650"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$5 – 250 million</a:t>
                      </a:r>
                    </a:p>
                  </a:txBody>
                  <a:tcPr marL="42650" marR="42650" marT="45721" marB="45721"/>
                </a:tc>
                <a:extLst>
                  <a:ext uri="{0D108BD9-81ED-4DB2-BD59-A6C34878D82A}">
                    <a16:rowId xmlns:a16="http://schemas.microsoft.com/office/drawing/2014/main" val="10003"/>
                  </a:ext>
                </a:extLst>
              </a:tr>
              <a:tr h="357272">
                <a:tc>
                  <a:txBody>
                    <a:bodyPr/>
                    <a:lstStyle/>
                    <a:p>
                      <a:pPr algn="ctr"/>
                      <a:r>
                        <a:rPr lang="en-US" sz="1800" b="1" i="1">
                          <a:latin typeface="Times New Roman" panose="02020603050405020304" pitchFamily="18" charset="0"/>
                          <a:cs typeface="Times New Roman" panose="02020603050405020304" pitchFamily="18" charset="0"/>
                        </a:rPr>
                        <a:t>Settlement:</a:t>
                      </a:r>
                    </a:p>
                  </a:txBody>
                  <a:tcPr marL="42650" marR="42650" marT="45721" marB="45721"/>
                </a:tc>
                <a:tc>
                  <a:txBody>
                    <a:bodyPr/>
                    <a:lstStyle/>
                    <a:p>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rPr>
                        <a:t>– 20</a:t>
                      </a:r>
                      <a:r>
                        <a:rPr lang="en-US" sz="1200" baseline="0">
                          <a:latin typeface="Arial" panose="020B0604020202020204" pitchFamily="34" charset="0"/>
                          <a:cs typeface="Arial" panose="020B0604020202020204" pitchFamily="34" charset="0"/>
                        </a:rPr>
                        <a:t> business days</a:t>
                      </a:r>
                      <a:endParaRPr lang="en-US" sz="1200">
                        <a:latin typeface="Arial" panose="020B0604020202020204" pitchFamily="34" charset="0"/>
                        <a:cs typeface="Arial" panose="020B0604020202020204" pitchFamily="34" charset="0"/>
                      </a:endParaRPr>
                    </a:p>
                  </a:txBody>
                  <a:tcPr marL="42650" marR="42650"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rPr>
                        <a:t>– 20</a:t>
                      </a:r>
                      <a:r>
                        <a:rPr lang="en-US" sz="1200" baseline="0">
                          <a:latin typeface="Arial" panose="020B0604020202020204" pitchFamily="34" charset="0"/>
                          <a:cs typeface="Arial" panose="020B0604020202020204" pitchFamily="34" charset="0"/>
                        </a:rPr>
                        <a:t> business days</a:t>
                      </a:r>
                      <a:endParaRPr lang="en-US" sz="1200">
                        <a:latin typeface="Arial" panose="020B0604020202020204" pitchFamily="34" charset="0"/>
                        <a:cs typeface="Arial" panose="020B0604020202020204" pitchFamily="34" charset="0"/>
                      </a:endParaRPr>
                    </a:p>
                  </a:txBody>
                  <a:tcPr marL="42650" marR="42650" marT="45721" marB="45721"/>
                </a:tc>
                <a:tc>
                  <a:txBody>
                    <a:bodyPr/>
                    <a:lstStyle/>
                    <a:p>
                      <a:r>
                        <a:rPr lang="en-US" sz="1200">
                          <a:latin typeface="Arial" panose="020B0604020202020204" pitchFamily="34" charset="0"/>
                          <a:cs typeface="Arial" panose="020B0604020202020204" pitchFamily="34" charset="0"/>
                        </a:rPr>
                        <a:t>5</a:t>
                      </a:r>
                      <a:r>
                        <a:rPr lang="en-US" sz="1200" baseline="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rPr>
                        <a:t>– 20</a:t>
                      </a:r>
                      <a:r>
                        <a:rPr lang="en-US" sz="1200" baseline="0">
                          <a:latin typeface="Arial" panose="020B0604020202020204" pitchFamily="34" charset="0"/>
                          <a:cs typeface="Arial" panose="020B0604020202020204" pitchFamily="34" charset="0"/>
                        </a:rPr>
                        <a:t> business days</a:t>
                      </a:r>
                      <a:endParaRPr lang="en-US" sz="1200">
                        <a:latin typeface="Arial" panose="020B0604020202020204" pitchFamily="34" charset="0"/>
                        <a:cs typeface="Arial" panose="020B0604020202020204" pitchFamily="34" charset="0"/>
                      </a:endParaRPr>
                    </a:p>
                  </a:txBody>
                  <a:tcPr marL="42650" marR="42650" marT="45721" marB="45721"/>
                </a:tc>
                <a:extLst>
                  <a:ext uri="{0D108BD9-81ED-4DB2-BD59-A6C34878D82A}">
                    <a16:rowId xmlns:a16="http://schemas.microsoft.com/office/drawing/2014/main" val="10004"/>
                  </a:ext>
                </a:extLst>
              </a:tr>
              <a:tr h="363738">
                <a:tc>
                  <a:txBody>
                    <a:bodyPr/>
                    <a:lstStyle/>
                    <a:p>
                      <a:pPr algn="ctr"/>
                      <a:r>
                        <a:rPr lang="en-US" sz="1800" b="1" i="1">
                          <a:latin typeface="Times New Roman" panose="02020603050405020304" pitchFamily="18" charset="0"/>
                          <a:cs typeface="Times New Roman" panose="02020603050405020304" pitchFamily="18" charset="0"/>
                        </a:rPr>
                        <a:t>Issuance</a:t>
                      </a:r>
                      <a:r>
                        <a:rPr lang="en-US" sz="1800" b="1" i="1" baseline="0">
                          <a:latin typeface="Times New Roman" panose="02020603050405020304" pitchFamily="18" charset="0"/>
                          <a:cs typeface="Times New Roman" panose="02020603050405020304" pitchFamily="18" charset="0"/>
                        </a:rPr>
                        <a:t> Frequency</a:t>
                      </a:r>
                      <a:r>
                        <a:rPr lang="en-US" sz="1800" b="1" i="1">
                          <a:latin typeface="Times New Roman" panose="02020603050405020304" pitchFamily="18" charset="0"/>
                          <a:cs typeface="Times New Roman" panose="02020603050405020304" pitchFamily="18" charset="0"/>
                        </a:rPr>
                        <a:t>:</a:t>
                      </a:r>
                    </a:p>
                  </a:txBody>
                  <a:tcPr marL="42650" marR="42650" marT="45721" marB="45721"/>
                </a:tc>
                <a:tc>
                  <a:txBody>
                    <a:bodyPr/>
                    <a:lstStyle/>
                    <a:p>
                      <a:r>
                        <a:rPr lang="en-US" sz="1200">
                          <a:latin typeface="Arial" panose="020B0604020202020204" pitchFamily="34" charset="0"/>
                          <a:cs typeface="Arial" panose="020B0604020202020204" pitchFamily="34" charset="0"/>
                        </a:rPr>
                        <a:t>Daily, a</a:t>
                      </a:r>
                    </a:p>
                  </a:txBody>
                  <a:tcPr marL="42650" marR="42650" marT="45721" marB="45721"/>
                </a:tc>
                <a:tc>
                  <a:txBody>
                    <a:bodyPr/>
                    <a:lstStyle/>
                    <a:p>
                      <a:r>
                        <a:rPr lang="en-US" sz="1200">
                          <a:latin typeface="Arial" panose="020B0604020202020204" pitchFamily="34" charset="0"/>
                          <a:cs typeface="Arial" panose="020B0604020202020204" pitchFamily="34" charset="0"/>
                        </a:rPr>
                        <a:t>As requested</a:t>
                      </a:r>
                    </a:p>
                  </a:txBody>
                  <a:tcPr marL="42650" marR="42650" marT="45721" marB="45721"/>
                </a:tc>
                <a:tc>
                  <a:txBody>
                    <a:bodyPr/>
                    <a:lstStyle/>
                    <a:p>
                      <a:r>
                        <a:rPr lang="en-US" sz="1200">
                          <a:latin typeface="Arial" panose="020B0604020202020204" pitchFamily="34" charset="0"/>
                          <a:cs typeface="Arial" panose="020B0604020202020204" pitchFamily="34" charset="0"/>
                        </a:rPr>
                        <a:t>Tues and/or Thurs (</a:t>
                      </a:r>
                      <a:r>
                        <a:rPr lang="en-US" sz="900" i="1">
                          <a:latin typeface="Arial" panose="020B0604020202020204" pitchFamily="34" charset="0"/>
                          <a:cs typeface="Arial" panose="020B0604020202020204" pitchFamily="34" charset="0"/>
                        </a:rPr>
                        <a:t>as needed</a:t>
                      </a:r>
                      <a:r>
                        <a:rPr lang="en-US" sz="1200">
                          <a:latin typeface="Arial" panose="020B0604020202020204" pitchFamily="34" charset="0"/>
                          <a:cs typeface="Arial" panose="020B0604020202020204" pitchFamily="34" charset="0"/>
                        </a:rPr>
                        <a:t>) *</a:t>
                      </a:r>
                    </a:p>
                  </a:txBody>
                  <a:tcPr marL="42650" marR="42650" marT="45721" marB="45721"/>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37CA3BF7-183F-4230-BFF4-B02224D6F6E3}" type="slidenum">
              <a:rPr lang="en-US" smtClean="0"/>
              <a:t>21</a:t>
            </a:fld>
            <a:endParaRPr lang="en-US"/>
          </a:p>
        </p:txBody>
      </p:sp>
      <p:sp>
        <p:nvSpPr>
          <p:cNvPr id="6" name="TextBox 5">
            <a:extLst>
              <a:ext uri="{FF2B5EF4-FFF2-40B4-BE49-F238E27FC236}">
                <a16:creationId xmlns:a16="http://schemas.microsoft.com/office/drawing/2014/main" id="{817CFD7C-8042-C7BD-9677-6236795DD1D1}"/>
              </a:ext>
            </a:extLst>
          </p:cNvPr>
          <p:cNvSpPr txBox="1"/>
          <p:nvPr/>
        </p:nvSpPr>
        <p:spPr>
          <a:xfrm>
            <a:off x="341745" y="1093293"/>
            <a:ext cx="6206836"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a:ln>
                  <a:noFill/>
                </a:ln>
                <a:solidFill>
                  <a:srgbClr val="F47D4B"/>
                </a:solidFill>
                <a:effectLst/>
                <a:uLnTx/>
                <a:uFillTx/>
                <a:latin typeface="+mj-lt"/>
                <a:ea typeface="+mn-ea"/>
                <a:cs typeface="+mn-cs"/>
              </a:rPr>
              <a:t>To see daily medium-term note postings and </a:t>
            </a:r>
            <a:r>
              <a:rPr lang="en-US" sz="1200" b="1" i="1" err="1">
                <a:solidFill>
                  <a:srgbClr val="F47D4B"/>
                </a:solidFill>
                <a:latin typeface="+mj-lt"/>
              </a:rPr>
              <a:t>auc</a:t>
            </a:r>
            <a:r>
              <a:rPr kumimoji="0" lang="en-US" sz="1200" b="1" i="1" u="none" strike="noStrike" kern="1200" cap="none" spc="0" normalizeH="0" baseline="0" noProof="0" err="1">
                <a:ln>
                  <a:noFill/>
                </a:ln>
                <a:solidFill>
                  <a:srgbClr val="F47D4B"/>
                </a:solidFill>
                <a:effectLst/>
                <a:uLnTx/>
                <a:uFillTx/>
                <a:latin typeface="+mj-lt"/>
                <a:ea typeface="+mn-ea"/>
                <a:cs typeface="+mn-cs"/>
              </a:rPr>
              <a:t>tions</a:t>
            </a:r>
            <a:r>
              <a:rPr kumimoji="0" lang="en-US" sz="1200" b="1" i="1" u="none" strike="noStrike" kern="1200" cap="none" spc="0" normalizeH="0" baseline="0" noProof="0">
                <a:ln>
                  <a:noFill/>
                </a:ln>
                <a:solidFill>
                  <a:srgbClr val="F47D4B"/>
                </a:solidFill>
                <a:effectLst/>
                <a:uLnTx/>
                <a:uFillTx/>
                <a:latin typeface="+mj-lt"/>
                <a:ea typeface="+mn-ea"/>
                <a:cs typeface="+mn-cs"/>
              </a:rPr>
              <a:t>, visit our Bloomberg page </a:t>
            </a:r>
            <a:r>
              <a:rPr kumimoji="0" lang="en-US" sz="1200" b="1" i="1" u="none" strike="noStrike" kern="1200" cap="none" spc="0" normalizeH="0" baseline="0" noProof="0">
                <a:ln>
                  <a:noFill/>
                </a:ln>
                <a:solidFill>
                  <a:srgbClr val="4E6A8A"/>
                </a:solidFill>
                <a:effectLst/>
                <a:uLnTx/>
                <a:uFillTx/>
                <a:latin typeface="+mj-lt"/>
                <a:ea typeface="+mn-ea"/>
                <a:cs typeface="+mn-cs"/>
              </a:rPr>
              <a:t>FAMC &lt;GO&gt;</a:t>
            </a:r>
          </a:p>
        </p:txBody>
      </p:sp>
      <p:sp>
        <p:nvSpPr>
          <p:cNvPr id="9" name="TextBox 8">
            <a:extLst>
              <a:ext uri="{FF2B5EF4-FFF2-40B4-BE49-F238E27FC236}">
                <a16:creationId xmlns:a16="http://schemas.microsoft.com/office/drawing/2014/main" id="{7DC7F705-228F-68ED-89EB-230E21B74F13}"/>
              </a:ext>
            </a:extLst>
          </p:cNvPr>
          <p:cNvSpPr txBox="1"/>
          <p:nvPr/>
        </p:nvSpPr>
        <p:spPr>
          <a:xfrm>
            <a:off x="457200" y="6205504"/>
            <a:ext cx="2916183" cy="215444"/>
          </a:xfrm>
          <a:prstGeom prst="rect">
            <a:avLst/>
          </a:prstGeom>
          <a:noFill/>
        </p:spPr>
        <p:txBody>
          <a:bodyPr wrap="none" rtlCol="0">
            <a:spAutoFit/>
          </a:bodyPr>
          <a:lstStyle/>
          <a:p>
            <a:r>
              <a:rPr lang="en-US" sz="800" b="1" i="1"/>
              <a:t>*Auctions may occur on non-specified days as needed </a:t>
            </a:r>
          </a:p>
        </p:txBody>
      </p:sp>
    </p:spTree>
    <p:extLst>
      <p:ext uri="{BB962C8B-B14F-4D97-AF65-F5344CB8AC3E}">
        <p14:creationId xmlns:p14="http://schemas.microsoft.com/office/powerpoint/2010/main" val="408979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64BF03DB-EE06-FB27-9E3C-A7F7A9CF1BDF}"/>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p:nvPr>
            <p:extLst>
              <p:ext uri="{D42A27DB-BD31-4B8C-83A1-F6EECF244321}">
                <p14:modId xmlns:p14="http://schemas.microsoft.com/office/powerpoint/2010/main" val="2509855077"/>
              </p:ext>
            </p:extLst>
          </p:nvPr>
        </p:nvGraphicFramePr>
        <p:xfrm>
          <a:off x="519344" y="1594992"/>
          <a:ext cx="8382000" cy="443706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524107"/>
            <a:ext cx="8229600" cy="807720"/>
          </a:xfrm>
        </p:spPr>
        <p:txBody>
          <a:bodyPr/>
          <a:lstStyle/>
          <a:p>
            <a:r>
              <a:rPr lang="en-US"/>
              <a:t>Farmer Mac Debt Outstanding </a:t>
            </a:r>
            <a:endParaRPr lang="en-US" b="0" i="0" baseline="30000">
              <a:solidFill>
                <a:schemeClr val="tx1"/>
              </a:solidFill>
              <a:latin typeface="Calisto MT" panose="02040603050505030304" pitchFamily="18" charset="0"/>
            </a:endParaRPr>
          </a:p>
        </p:txBody>
      </p:sp>
      <p:sp>
        <p:nvSpPr>
          <p:cNvPr id="13" name="Slide Number Placeholder 12"/>
          <p:cNvSpPr>
            <a:spLocks noGrp="1"/>
          </p:cNvSpPr>
          <p:nvPr>
            <p:ph type="sldNum" sz="quarter" idx="12"/>
          </p:nvPr>
        </p:nvSpPr>
        <p:spPr/>
        <p:txBody>
          <a:bodyPr/>
          <a:lstStyle/>
          <a:p>
            <a:fld id="{37CA3BF7-183F-4230-BFF4-B02224D6F6E3}" type="slidenum">
              <a:rPr lang="en-US" smtClean="0"/>
              <a:t>22</a:t>
            </a:fld>
            <a:endParaRPr lang="en-US"/>
          </a:p>
        </p:txBody>
      </p:sp>
    </p:spTree>
    <p:extLst>
      <p:ext uri="{BB962C8B-B14F-4D97-AF65-F5344CB8AC3E}">
        <p14:creationId xmlns:p14="http://schemas.microsoft.com/office/powerpoint/2010/main" val="3891796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Reconciliation of Net Income to Core Earnings</a:t>
            </a:r>
          </a:p>
        </p:txBody>
      </p:sp>
      <p:sp>
        <p:nvSpPr>
          <p:cNvPr id="4" name="Slide Number Placeholder 3"/>
          <p:cNvSpPr>
            <a:spLocks noGrp="1"/>
          </p:cNvSpPr>
          <p:nvPr>
            <p:ph type="sldNum" sz="quarter" idx="12"/>
          </p:nvPr>
        </p:nvSpPr>
        <p:spPr/>
        <p:txBody>
          <a:bodyPr/>
          <a:lstStyle/>
          <a:p>
            <a:fld id="{37CA3BF7-183F-4230-BFF4-B02224D6F6E3}" type="slidenum">
              <a:rPr lang="en-US" smtClean="0"/>
              <a:t>23</a:t>
            </a:fld>
            <a:endParaRPr lang="en-US"/>
          </a:p>
        </p:txBody>
      </p:sp>
      <p:graphicFrame>
        <p:nvGraphicFramePr>
          <p:cNvPr id="5" name="Object 4"/>
          <p:cNvGraphicFramePr>
            <a:graphicFrameLocks noChangeAspect="1"/>
          </p:cNvGraphicFramePr>
          <p:nvPr/>
        </p:nvGraphicFramePr>
        <p:xfrm>
          <a:off x="139700" y="1677988"/>
          <a:ext cx="8740775" cy="2598737"/>
        </p:xfrm>
        <a:graphic>
          <a:graphicData uri="http://schemas.openxmlformats.org/presentationml/2006/ole">
            <mc:AlternateContent xmlns:mc="http://schemas.openxmlformats.org/markup-compatibility/2006">
              <mc:Choice xmlns:v="urn:schemas-microsoft-com:vml" Requires="v">
                <p:oleObj name="Worksheet" r:id="rId3" imgW="8109061" imgH="2375075" progId="Excel.Sheet.12">
                  <p:embed/>
                </p:oleObj>
              </mc:Choice>
              <mc:Fallback>
                <p:oleObj name="Worksheet" r:id="rId3" imgW="8109061" imgH="2375075" progId="Excel.Sheet.12">
                  <p:embed/>
                  <p:pic>
                    <p:nvPicPr>
                      <p:cNvPr id="5" name="Object 4"/>
                      <p:cNvPicPr/>
                      <p:nvPr/>
                    </p:nvPicPr>
                    <p:blipFill>
                      <a:blip r:embed="rId4"/>
                      <a:stretch>
                        <a:fillRect/>
                      </a:stretch>
                    </p:blipFill>
                    <p:spPr>
                      <a:xfrm>
                        <a:off x="139700" y="1677988"/>
                        <a:ext cx="8740775" cy="2598737"/>
                      </a:xfrm>
                      <a:prstGeom prst="rect">
                        <a:avLst/>
                      </a:prstGeom>
                    </p:spPr>
                  </p:pic>
                </p:oleObj>
              </mc:Fallback>
            </mc:AlternateContent>
          </a:graphicData>
        </a:graphic>
      </p:graphicFrame>
      <p:sp>
        <p:nvSpPr>
          <p:cNvPr id="8" name="TextBox 7"/>
          <p:cNvSpPr txBox="1"/>
          <p:nvPr/>
        </p:nvSpPr>
        <p:spPr>
          <a:xfrm>
            <a:off x="721269" y="5793737"/>
            <a:ext cx="6996603" cy="400110"/>
          </a:xfrm>
          <a:prstGeom prst="rect">
            <a:avLst/>
          </a:prstGeom>
          <a:noFill/>
        </p:spPr>
        <p:txBody>
          <a:bodyPr wrap="square" rtlCol="0">
            <a:spAutoFit/>
          </a:bodyPr>
          <a:lstStyle/>
          <a:p>
            <a:pPr marL="171450" indent="-171450">
              <a:buFont typeface="Arial" panose="020B0604020202020204" pitchFamily="34" charset="0"/>
              <a:buChar char="•"/>
            </a:pPr>
            <a:r>
              <a:rPr lang="en-US" sz="1000">
                <a:solidFill>
                  <a:schemeClr val="accent5"/>
                </a:solidFill>
              </a:rPr>
              <a:t>Issuance costs on retirement of preferred stock relates to the write-off of deferred issuance costs as a result of the retirement of Series A Preferred Stock and Series B Preferred Stock.</a:t>
            </a:r>
          </a:p>
        </p:txBody>
      </p:sp>
    </p:spTree>
    <p:extLst>
      <p:ext uri="{BB962C8B-B14F-4D97-AF65-F5344CB8AC3E}">
        <p14:creationId xmlns:p14="http://schemas.microsoft.com/office/powerpoint/2010/main" val="1484559442"/>
      </p:ext>
    </p:extLst>
  </p:cSld>
  <p:clrMapOvr>
    <a:masterClrMapping/>
  </p:clrMapOvr>
  <p:extLst>
    <p:ext uri="{6950BFC3-D8DA-4A85-94F7-54DA5524770B}">
      <p188:commentRel xmlns:p188="http://schemas.microsoft.com/office/powerpoint/2018/8/main" r:id="rId2"/>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91040-520E-4590-9BE7-EAC0C16E08F7}"/>
              </a:ext>
            </a:extLst>
          </p:cNvPr>
          <p:cNvSpPr>
            <a:spLocks noGrp="1"/>
          </p:cNvSpPr>
          <p:nvPr>
            <p:ph type="title"/>
          </p:nvPr>
        </p:nvSpPr>
        <p:spPr>
          <a:xfrm>
            <a:off x="457200" y="528226"/>
            <a:ext cx="8229600" cy="807720"/>
          </a:xfrm>
        </p:spPr>
        <p:txBody>
          <a:bodyPr/>
          <a:lstStyle/>
          <a:p>
            <a:r>
              <a:rPr lang="en-US"/>
              <a:t>Resources</a:t>
            </a:r>
          </a:p>
        </p:txBody>
      </p:sp>
      <p:sp>
        <p:nvSpPr>
          <p:cNvPr id="5" name="Content Placeholder 4">
            <a:extLst>
              <a:ext uri="{FF2B5EF4-FFF2-40B4-BE49-F238E27FC236}">
                <a16:creationId xmlns:a16="http://schemas.microsoft.com/office/drawing/2014/main" id="{FD0DAF9B-7DCB-4CD8-9568-4031E3C9A9A0}"/>
              </a:ext>
            </a:extLst>
          </p:cNvPr>
          <p:cNvSpPr>
            <a:spLocks noGrp="1"/>
          </p:cNvSpPr>
          <p:nvPr>
            <p:ph idx="1"/>
          </p:nvPr>
        </p:nvSpPr>
        <p:spPr>
          <a:xfrm>
            <a:off x="457201" y="1140902"/>
            <a:ext cx="8527408" cy="5511485"/>
          </a:xfrm>
        </p:spPr>
        <p:txBody>
          <a:bodyPr/>
          <a:lstStyle/>
          <a:p>
            <a:r>
              <a:rPr lang="en-US" sz="1000">
                <a:solidFill>
                  <a:schemeClr val="accent5"/>
                </a:solidFill>
              </a:rPr>
              <a:t>Footnote 1:  </a:t>
            </a:r>
            <a:r>
              <a:rPr lang="en-US" sz="1000" b="0" i="0">
                <a:solidFill>
                  <a:schemeClr val="accent5"/>
                </a:solidFill>
              </a:rPr>
              <a:t>USDA Economic Research Service year end 2022 balance sheet (</a:t>
            </a:r>
            <a:r>
              <a:rPr lang="en-US" sz="1000" b="0" i="0">
                <a:solidFill>
                  <a:schemeClr val="accent5"/>
                </a:solidFill>
                <a:hlinkClick r:id="rId2">
                  <a:extLst>
                    <a:ext uri="{A12FA001-AC4F-418D-AE19-62706E023703}">
                      <ahyp:hlinkClr xmlns:ahyp="http://schemas.microsoft.com/office/drawing/2018/hyperlinkcolor" val="tx"/>
                    </a:ext>
                  </a:extLst>
                </a:hlinkClick>
              </a:rPr>
              <a:t>https://data.ers.usda.gov/reports.aspx?ID=17835</a:t>
            </a:r>
            <a:r>
              <a:rPr lang="en-US" sz="1000" b="0" i="0">
                <a:solidFill>
                  <a:schemeClr val="accent5"/>
                </a:solidFill>
              </a:rPr>
              <a:t>). Farm Sector Assets and Farm Sector Debt values are values for 2022 from USDA Economic Research Service.</a:t>
            </a:r>
          </a:p>
          <a:p>
            <a:r>
              <a:rPr lang="en-US" sz="1000">
                <a:solidFill>
                  <a:schemeClr val="accent5"/>
                </a:solidFill>
              </a:rPr>
              <a:t>Footnote 2:  </a:t>
            </a:r>
            <a:r>
              <a:rPr lang="en-US" sz="1000" b="0" i="0">
                <a:solidFill>
                  <a:schemeClr val="accent5"/>
                </a:solidFill>
              </a:rPr>
              <a:t>Eligible ag real estate mortgage market structure shown includes the forecast for outstanding unpaid principal balance of first lien ag mortgage assets for December 31, 2022. </a:t>
            </a:r>
          </a:p>
          <a:p>
            <a:r>
              <a:rPr lang="en-US" sz="1000">
                <a:solidFill>
                  <a:schemeClr val="accent5"/>
                </a:solidFill>
              </a:rPr>
              <a:t>Footnote 3:  </a:t>
            </a:r>
            <a:r>
              <a:rPr lang="en-US" sz="1000" b="0" i="0">
                <a:solidFill>
                  <a:schemeClr val="accent5"/>
                </a:solidFill>
              </a:rPr>
              <a:t>USDA, Economic Research Service U.S. and State-Level Farm Income and Wealth Statistic (</a:t>
            </a:r>
            <a:r>
              <a:rPr lang="en-US" sz="1000" b="0" i="0">
                <a:solidFill>
                  <a:schemeClr val="accent5"/>
                </a:solidFill>
                <a:hlinkClick r:id="rId3">
                  <a:extLst>
                    <a:ext uri="{A12FA001-AC4F-418D-AE19-62706E023703}">
                      <ahyp:hlinkClr xmlns:ahyp="http://schemas.microsoft.com/office/drawing/2018/hyperlinkcolor" val="tx"/>
                    </a:ext>
                  </a:extLst>
                </a:hlinkClick>
              </a:rPr>
              <a:t>https://www.ers.usda.gov/data-products/farm-income-and-wealth-statistics/data-files-us-and-state-level-farm-income-and-wealth-statistics/</a:t>
            </a:r>
            <a:r>
              <a:rPr lang="en-US" sz="1000" b="0" i="0">
                <a:solidFill>
                  <a:schemeClr val="accent5"/>
                </a:solidFill>
              </a:rPr>
              <a:t>). </a:t>
            </a:r>
          </a:p>
          <a:p>
            <a:r>
              <a:rPr lang="en-US" sz="1000">
                <a:solidFill>
                  <a:schemeClr val="accent5"/>
                </a:solidFill>
              </a:rPr>
              <a:t>Footnote 4:  </a:t>
            </a:r>
            <a:r>
              <a:rPr lang="en-US" sz="1000" b="0" i="0">
                <a:solidFill>
                  <a:schemeClr val="accent5"/>
                </a:solidFill>
              </a:rPr>
              <a:t>USDA, National Agricultural Statistics Service (as of August 2015).  Historic values are not necessarily predictive of future results or outcomes.</a:t>
            </a:r>
          </a:p>
          <a:p>
            <a:r>
              <a:rPr lang="en-US" sz="1000">
                <a:solidFill>
                  <a:schemeClr val="accent5"/>
                </a:solidFill>
              </a:rPr>
              <a:t>Footnote 5:  </a:t>
            </a:r>
            <a:r>
              <a:rPr lang="en-US" sz="1000" b="0" i="0">
                <a:solidFill>
                  <a:schemeClr val="accent5"/>
                </a:solidFill>
              </a:rPr>
              <a:t>FDIC Call Report Data &amp; Farm Credit Funding Corp Annual Information Statements – Non-accrual real estate loans and accruing loans that are 90 days or more past due made by commercial and Farm Credit System banks (as of December 2022).</a:t>
            </a:r>
          </a:p>
          <a:p>
            <a:r>
              <a:rPr lang="en-US" sz="1000">
                <a:solidFill>
                  <a:schemeClr val="accent5"/>
                </a:solidFill>
              </a:rPr>
              <a:t>Footnote 6:  </a:t>
            </a:r>
            <a:r>
              <a:rPr lang="en-US" sz="1000" b="0" i="0">
                <a:solidFill>
                  <a:schemeClr val="accent5"/>
                </a:solidFill>
              </a:rPr>
              <a:t>Delinquencies reflect Farmer Mac’s Agricultural Finance mortgage loan portfolio that are 90 days or more past due, in foreclosure, or in bankruptcy with at least one missed payment, excluding loans performing under either their original loan terms or a court-approved bankruptcy plan.</a:t>
            </a:r>
          </a:p>
          <a:p>
            <a:r>
              <a:rPr lang="en-US" sz="1000">
                <a:solidFill>
                  <a:schemeClr val="accent5"/>
                </a:solidFill>
              </a:rPr>
              <a:t>Footnote 7:  </a:t>
            </a:r>
            <a:r>
              <a:rPr lang="en-US" sz="1000" b="0" i="0">
                <a:solidFill>
                  <a:schemeClr val="accent5"/>
                </a:solidFill>
              </a:rPr>
              <a:t>Kansas City Federal Reserve Agriculture Finance Databook (https://www.kansascityfed.org/agriculture/agfinance-updates/). </a:t>
            </a:r>
          </a:p>
          <a:p>
            <a:r>
              <a:rPr lang="en-US" sz="1000">
                <a:solidFill>
                  <a:schemeClr val="accent5"/>
                </a:solidFill>
              </a:rPr>
              <a:t>Footnote 8:  </a:t>
            </a:r>
            <a:r>
              <a:rPr lang="en-US" sz="1000" b="0" i="0">
                <a:solidFill>
                  <a:schemeClr val="accent5"/>
                </a:solidFill>
              </a:rPr>
              <a:t>Banks’ charge-off rate is a percentage of agricultural loan assets.</a:t>
            </a:r>
          </a:p>
          <a:p>
            <a:r>
              <a:rPr lang="en-US" sz="1000">
                <a:solidFill>
                  <a:schemeClr val="accent5"/>
                </a:solidFill>
              </a:rPr>
              <a:t>Footnote 9:  </a:t>
            </a:r>
            <a:r>
              <a:rPr lang="en-US" sz="1000" b="0" i="0">
                <a:solidFill>
                  <a:schemeClr val="accent5"/>
                </a:solidFill>
              </a:rPr>
              <a:t>Farm Credit Banks Funding Corporation Annual Information Statements; Farm Credit System’s charge-off rate is the percentage of total loans and guarantees.</a:t>
            </a:r>
          </a:p>
          <a:p>
            <a:r>
              <a:rPr lang="en-US" sz="1000">
                <a:solidFill>
                  <a:schemeClr val="accent5"/>
                </a:solidFill>
              </a:rPr>
              <a:t>Footnote 10:  </a:t>
            </a:r>
            <a:r>
              <a:rPr lang="en-US" sz="1000" b="0" i="0">
                <a:solidFill>
                  <a:schemeClr val="accent5"/>
                </a:solidFill>
              </a:rPr>
              <a:t>Farmer Mac’s charge-off rate is the percentage of total loans and guarantees.</a:t>
            </a:r>
          </a:p>
          <a:p>
            <a:r>
              <a:rPr lang="en-US" sz="1000">
                <a:solidFill>
                  <a:schemeClr val="accent5"/>
                </a:solidFill>
              </a:rPr>
              <a:t>Footnote 11:  </a:t>
            </a:r>
            <a:r>
              <a:rPr lang="en-US" sz="1000" b="0" i="0">
                <a:solidFill>
                  <a:schemeClr val="accent5"/>
                </a:solidFill>
              </a:rPr>
              <a:t>USDA, Economic Research Service Global Drivers of Agricultural Demand and Supply, September 2014.</a:t>
            </a:r>
          </a:p>
          <a:p>
            <a:r>
              <a:rPr lang="en-US" sz="1000">
                <a:solidFill>
                  <a:schemeClr val="accent5"/>
                </a:solidFill>
              </a:rPr>
              <a:t>Footnote 12:  </a:t>
            </a:r>
            <a:r>
              <a:rPr lang="en-US" sz="1000" b="0" i="0">
                <a:solidFill>
                  <a:schemeClr val="accent5"/>
                </a:solidFill>
              </a:rPr>
              <a:t>Food and Agriculture Organization of the United Nations, “World Agriculture Towards 2030/2050,” June 2012.</a:t>
            </a:r>
          </a:p>
          <a:p>
            <a:endParaRPr lang="en-US" sz="1000">
              <a:solidFill>
                <a:schemeClr val="accent5"/>
              </a:solidFill>
            </a:endParaRPr>
          </a:p>
          <a:p>
            <a:endParaRPr lang="en-US" sz="1000">
              <a:solidFill>
                <a:schemeClr val="accent5"/>
              </a:solidFill>
            </a:endParaRPr>
          </a:p>
          <a:p>
            <a:endParaRPr lang="en-US" sz="1000">
              <a:solidFill>
                <a:schemeClr val="accent5"/>
              </a:solidFill>
            </a:endParaRPr>
          </a:p>
          <a:p>
            <a:endParaRPr lang="en-US" sz="1000">
              <a:solidFill>
                <a:schemeClr val="accent5"/>
              </a:solidFill>
            </a:endParaRPr>
          </a:p>
          <a:p>
            <a:endParaRPr lang="en-US" sz="1000">
              <a:solidFill>
                <a:schemeClr val="accent5"/>
              </a:solidFill>
            </a:endParaRPr>
          </a:p>
        </p:txBody>
      </p:sp>
      <p:sp>
        <p:nvSpPr>
          <p:cNvPr id="4" name="Slide Number Placeholder 3">
            <a:extLst>
              <a:ext uri="{FF2B5EF4-FFF2-40B4-BE49-F238E27FC236}">
                <a16:creationId xmlns:a16="http://schemas.microsoft.com/office/drawing/2014/main" id="{9CA1B953-2E10-421F-A3E4-2C887F369F48}"/>
              </a:ext>
            </a:extLst>
          </p:cNvPr>
          <p:cNvSpPr>
            <a:spLocks noGrp="1"/>
          </p:cNvSpPr>
          <p:nvPr>
            <p:ph type="sldNum" sz="quarter" idx="12"/>
          </p:nvPr>
        </p:nvSpPr>
        <p:spPr/>
        <p:txBody>
          <a:bodyPr/>
          <a:lstStyle/>
          <a:p>
            <a:fld id="{37CA3BF7-183F-4230-BFF4-B02224D6F6E3}" type="slidenum">
              <a:rPr lang="en-US" smtClean="0"/>
              <a:t>24</a:t>
            </a:fld>
            <a:endParaRPr lang="en-US"/>
          </a:p>
        </p:txBody>
      </p:sp>
    </p:spTree>
    <p:extLst>
      <p:ext uri="{BB962C8B-B14F-4D97-AF65-F5344CB8AC3E}">
        <p14:creationId xmlns:p14="http://schemas.microsoft.com/office/powerpoint/2010/main" val="4114347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Debt Investor Relations Contacts</a:t>
            </a:r>
          </a:p>
        </p:txBody>
      </p:sp>
      <p:sp>
        <p:nvSpPr>
          <p:cNvPr id="5" name="Slide Number Placeholder 4"/>
          <p:cNvSpPr>
            <a:spLocks noGrp="1"/>
          </p:cNvSpPr>
          <p:nvPr>
            <p:ph type="sldNum" sz="quarter" idx="12"/>
          </p:nvPr>
        </p:nvSpPr>
        <p:spPr/>
        <p:txBody>
          <a:bodyPr/>
          <a:lstStyle/>
          <a:p>
            <a:fld id="{37CA3BF7-183F-4230-BFF4-B02224D6F6E3}" type="slidenum">
              <a:rPr lang="en-US" smtClean="0"/>
              <a:t>25</a:t>
            </a:fld>
            <a:endParaRPr lang="en-US"/>
          </a:p>
        </p:txBody>
      </p:sp>
      <p:sp>
        <p:nvSpPr>
          <p:cNvPr id="8" name="Title 3"/>
          <p:cNvSpPr txBox="1">
            <a:spLocks/>
          </p:cNvSpPr>
          <p:nvPr/>
        </p:nvSpPr>
        <p:spPr>
          <a:xfrm>
            <a:off x="1041237" y="1687849"/>
            <a:ext cx="6488810" cy="3392151"/>
          </a:xfrm>
          <a:prstGeom prst="rect">
            <a:avLst/>
          </a:prstGeom>
        </p:spPr>
        <p:txBody>
          <a:bodyPr vert="horz" lIns="0" tIns="0" rIns="0" bIns="0" rtlCol="0" anchor="t" anchorCtr="0">
            <a:noAutofit/>
          </a:bodyPr>
          <a:lstStyle>
            <a:lvl1pPr algn="l" defTabSz="914400" rtl="0" eaLnBrk="1" latinLnBrk="0" hangingPunct="1">
              <a:spcBef>
                <a:spcPct val="0"/>
              </a:spcBef>
              <a:buNone/>
              <a:defRPr sz="3000" b="1" i="1" kern="1200">
                <a:solidFill>
                  <a:schemeClr val="tx2"/>
                </a:solidFill>
                <a:latin typeface="+mj-lt"/>
                <a:ea typeface="+mj-ea"/>
                <a:cs typeface="+mj-cs"/>
              </a:defRPr>
            </a:lvl1pPr>
          </a:lstStyle>
          <a:p>
            <a:pPr algn="ctr"/>
            <a:r>
              <a:rPr lang="en-US" sz="1400">
                <a:solidFill>
                  <a:schemeClr val="accent2"/>
                </a:solidFill>
              </a:rPr>
              <a:t>Robert Owens</a:t>
            </a:r>
            <a:br>
              <a:rPr lang="en-US" sz="1400"/>
            </a:br>
            <a:r>
              <a:rPr lang="en-US" sz="1400"/>
              <a:t>Senior Director - Fixed Income Strategy</a:t>
            </a:r>
            <a:br>
              <a:rPr lang="en-US" sz="1400"/>
            </a:br>
            <a:r>
              <a:rPr lang="en-US" sz="1400">
                <a:hlinkClick r:id="rId3"/>
              </a:rPr>
              <a:t>rowens@farmermac.com</a:t>
            </a:r>
            <a:br>
              <a:rPr lang="en-US" sz="1400"/>
            </a:br>
            <a:r>
              <a:rPr lang="en-US" sz="1400"/>
              <a:t>Office:  202.872.5561</a:t>
            </a:r>
            <a:br>
              <a:rPr lang="en-US" sz="1400"/>
            </a:br>
            <a:r>
              <a:rPr lang="en-US" sz="1400"/>
              <a:t>Cell:  202.557.6842</a:t>
            </a:r>
          </a:p>
          <a:p>
            <a:pPr algn="ctr"/>
            <a:endParaRPr lang="en-US" sz="1400"/>
          </a:p>
          <a:p>
            <a:pPr algn="ctr"/>
            <a:r>
              <a:rPr lang="en-US" sz="1400">
                <a:solidFill>
                  <a:schemeClr val="accent2"/>
                </a:solidFill>
              </a:rPr>
              <a:t>Diane Asuncion</a:t>
            </a:r>
            <a:br>
              <a:rPr lang="en-US" sz="1400"/>
            </a:br>
            <a:r>
              <a:rPr lang="en-US" sz="1400"/>
              <a:t>Manager - Fixed Income Strategy</a:t>
            </a:r>
            <a:br>
              <a:rPr lang="en-US" sz="1400"/>
            </a:br>
            <a:r>
              <a:rPr lang="en-US" sz="1400">
                <a:hlinkClick r:id="rId4"/>
              </a:rPr>
              <a:t>dasuncion@farmermac.com</a:t>
            </a:r>
            <a:br>
              <a:rPr lang="en-US" sz="1400"/>
            </a:br>
            <a:r>
              <a:rPr lang="en-US" sz="1400"/>
              <a:t>Office:  202.559.6532</a:t>
            </a:r>
            <a:br>
              <a:rPr lang="en-US" sz="1400"/>
            </a:br>
            <a:r>
              <a:rPr lang="en-US" sz="1400"/>
              <a:t>Cell:  202.868.7437</a:t>
            </a:r>
          </a:p>
          <a:p>
            <a:pPr algn="ctr"/>
            <a:endParaRPr lang="en-US" sz="1400"/>
          </a:p>
          <a:p>
            <a:pPr algn="ctr"/>
            <a:r>
              <a:rPr lang="en-US" sz="1400"/>
              <a:t>Visit our Bloomberg page FAMC &lt;GO&gt;</a:t>
            </a:r>
          </a:p>
          <a:p>
            <a:pPr algn="ctr"/>
            <a:endParaRPr lang="en-US" sz="1400"/>
          </a:p>
          <a:p>
            <a:pPr algn="ctr"/>
            <a:r>
              <a:rPr kumimoji="0" lang="en-US" sz="1400" b="1" i="1" u="none" strike="noStrike" kern="1200" cap="none" spc="0" normalizeH="0" baseline="0" noProof="0">
                <a:ln>
                  <a:noFill/>
                </a:ln>
                <a:solidFill>
                  <a:prstClr val="black"/>
                </a:solidFill>
                <a:effectLst/>
                <a:uLnTx/>
                <a:uFillTx/>
                <a:latin typeface="+mj-lt"/>
                <a:ea typeface="+mn-ea"/>
                <a:cs typeface="+mn-cs"/>
                <a:hlinkClick r:id="rId5"/>
              </a:rPr>
              <a:t>https://www.farmermac.com/investors/debt-securities/</a:t>
            </a:r>
            <a:endParaRPr lang="en-US" sz="1400" b="1" i="1">
              <a:solidFill>
                <a:srgbClr val="0070C0"/>
              </a:solidFill>
              <a:latin typeface="+mj-lt"/>
            </a:endParaRPr>
          </a:p>
          <a:p>
            <a:pPr algn="ctr"/>
            <a:endParaRPr lang="en-US" sz="1400"/>
          </a:p>
          <a:p>
            <a:pPr algn="ctr"/>
            <a:endParaRPr lang="en-US" sz="1400"/>
          </a:p>
          <a:p>
            <a:pPr algn="ctr"/>
            <a:endParaRPr lang="en-US" sz="1400"/>
          </a:p>
          <a:p>
            <a:pPr algn="ctr"/>
            <a:endParaRPr lang="en-US" sz="1400"/>
          </a:p>
          <a:p>
            <a:pPr algn="ctr"/>
            <a:endParaRPr lang="en-US" sz="1400"/>
          </a:p>
        </p:txBody>
      </p:sp>
    </p:spTree>
    <p:extLst>
      <p:ext uri="{BB962C8B-B14F-4D97-AF65-F5344CB8AC3E}">
        <p14:creationId xmlns:p14="http://schemas.microsoft.com/office/powerpoint/2010/main" val="1443134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 of Non-GAAP Financial Measures</a:t>
            </a:r>
          </a:p>
        </p:txBody>
      </p:sp>
      <p:sp>
        <p:nvSpPr>
          <p:cNvPr id="3" name="Content Placeholder 2"/>
          <p:cNvSpPr>
            <a:spLocks noGrp="1"/>
          </p:cNvSpPr>
          <p:nvPr>
            <p:ph sz="half" idx="1"/>
          </p:nvPr>
        </p:nvSpPr>
        <p:spPr>
          <a:xfrm>
            <a:off x="457200" y="1819274"/>
            <a:ext cx="3959352" cy="4505326"/>
          </a:xfrm>
        </p:spPr>
        <p:txBody>
          <a:bodyPr vert="horz" lIns="0" tIns="0" rIns="0" bIns="0" rtlCol="0" anchor="t">
            <a:noAutofit/>
          </a:bodyPr>
          <a:lstStyle/>
          <a:p>
            <a:r>
              <a:rPr lang="en-US" b="0"/>
              <a:t>This presentation is for general informational purposes only, is current only as of September 30, 2023 and should be read in conjunction with Farmer Mac’s Quarterly Report on Form 10-Q filed with the SEC on November 6, 2023.  In the accompanying analysis of its financial information, Farmer Mac uses the following non-GAAP financial measures: core earnings, core earnings per share, and net effective spread.  Farmer Mac uses these non-GAAP measures to measure corporate economic performance and develop financial plans because, in management's view, they are useful alternative measures in understanding Farmer Mac's economic performance, transaction economics, and business trends. </a:t>
            </a:r>
            <a:r>
              <a:rPr lang="en-US" b="0" spc="-20"/>
              <a:t>The non-GAAP financial measures that Farmer Mac uses may not be comparable to similarly labeled non-GAAP financial measures disclosed by other companies. Farmer Mac's disclosure of these non-GAAP financial measures is intended to be supplemental in nature and is not meant to be considered in isolation from, as a substitute for, or as more important than, the related financial information prepared in accordance with GAAP.  </a:t>
            </a:r>
          </a:p>
          <a:p>
            <a:r>
              <a:rPr lang="en-US" b="0"/>
              <a:t>Core earnings and core earnings per share principally differ from net income attributable to common stockholders and earnings per common share, respectively, by excluding the effects of fair value fluctuations. These fluctuations are not expected to have a cumulative net impact on Farmer Mac's financial condition or results of operations reported in accordance with GAAP if the related financial instruments are held to maturity, as is expected. </a:t>
            </a:r>
            <a:endParaRPr lang="en-US"/>
          </a:p>
        </p:txBody>
      </p:sp>
      <p:sp>
        <p:nvSpPr>
          <p:cNvPr id="6" name="Content Placeholder 5"/>
          <p:cNvSpPr>
            <a:spLocks noGrp="1"/>
          </p:cNvSpPr>
          <p:nvPr>
            <p:ph sz="half" idx="2"/>
          </p:nvPr>
        </p:nvSpPr>
        <p:spPr>
          <a:xfrm>
            <a:off x="4712208" y="1819274"/>
            <a:ext cx="3959352" cy="4505326"/>
          </a:xfrm>
        </p:spPr>
        <p:txBody>
          <a:bodyPr/>
          <a:lstStyle/>
          <a:p>
            <a:r>
              <a:rPr lang="en-US" b="0" spc="-20"/>
              <a:t>Core earnings and core earnings per share also differ from net income attributable to common stockholders and earnings per common share, respectively, by excluding specified infrequent or unusual transactions that Farmer Mac believes are not indicative of future operating results and that may not reflect the trends and economic financial performance of Farmer Mac's core business.</a:t>
            </a:r>
          </a:p>
          <a:p>
            <a:r>
              <a:rPr lang="en-US" b="0" spc="-20"/>
              <a:t>Farmer Mac uses net effective spread to measure the net spread Farmer Mac earns between its interest-earning assets and the related net funding costs of these assets.  Net effective spread differs from net interest income and net interest yield because it excludes: (1) the interest income and interest expense associated with the consolidated trusts and the average balance of the loans underlying these trusts; and (2) the fair value changes of financial derivatives and the corresponding assets or liabilities designated in fair value hedge accounting relationships. Net effective spread also principally differs from net interest income and net interest yield because it includes the accrual of income and expense related to the contractual amounts due on financial derivatives that are not designated in hedge accounting relationships ("undesignated financial derivatives") and the net effects of terminations or net settlements on financial derivatives, which consist of: (1) the net effects of cash settlements on agency forward contracts on the debt of other GSEs and U.S. Treasury security futures that we use as short-term economic hedges on the issuance of debt; and (2) the net effects of initial cash payments that Farmer Mac receives upon the inception of certain swaps.  </a:t>
            </a:r>
          </a:p>
        </p:txBody>
      </p:sp>
      <p:sp>
        <p:nvSpPr>
          <p:cNvPr id="5" name="Slide Number Placeholder 4"/>
          <p:cNvSpPr>
            <a:spLocks noGrp="1"/>
          </p:cNvSpPr>
          <p:nvPr>
            <p:ph type="sldNum" sz="quarter" idx="12"/>
          </p:nvPr>
        </p:nvSpPr>
        <p:spPr/>
        <p:txBody>
          <a:bodyPr/>
          <a:lstStyle/>
          <a:p>
            <a:r>
              <a:rPr lang="en-US"/>
              <a:t>0</a:t>
            </a:r>
            <a:fld id="{37CA3BF7-183F-4230-BFF4-B02224D6F6E3}" type="slidenum">
              <a:rPr lang="en-US" smtClean="0"/>
              <a:t>3</a:t>
            </a:fld>
            <a:endParaRPr lang="en-US"/>
          </a:p>
        </p:txBody>
      </p:sp>
    </p:spTree>
    <p:extLst>
      <p:ext uri="{BB962C8B-B14F-4D97-AF65-F5344CB8AC3E}">
        <p14:creationId xmlns:p14="http://schemas.microsoft.com/office/powerpoint/2010/main" val="3761764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p:cNvGraphicFramePr>
            <a:graphicFrameLocks noGrp="1"/>
          </p:cNvGraphicFramePr>
          <p:nvPr>
            <p:custDataLst>
              <p:tags r:id="rId1"/>
            </p:custDataLst>
          </p:nvPr>
        </p:nvGraphicFramePr>
        <p:xfrm>
          <a:off x="6444119" y="1549261"/>
          <a:ext cx="2384166" cy="5120524"/>
        </p:xfrm>
        <a:graphic>
          <a:graphicData uri="http://schemas.openxmlformats.org/drawingml/2006/table">
            <a:tbl>
              <a:tblPr firstRow="1" bandRow="1">
                <a:tableStyleId>{2D5ABB26-0587-4C30-8999-92F81FD0307C}</a:tableStyleId>
              </a:tblPr>
              <a:tblGrid>
                <a:gridCol w="2384166">
                  <a:extLst>
                    <a:ext uri="{9D8B030D-6E8A-4147-A177-3AD203B41FA5}">
                      <a16:colId xmlns:a16="http://schemas.microsoft.com/office/drawing/2014/main" val="20000"/>
                    </a:ext>
                  </a:extLst>
                </a:gridCol>
              </a:tblGrid>
              <a:tr h="241098">
                <a:tc>
                  <a:txBody>
                    <a:bodyPr/>
                    <a:lstStyle/>
                    <a:p>
                      <a:endParaRPr lang="en-US" sz="900" b="1" i="1" cap="all" baseline="0">
                        <a:solidFill>
                          <a:schemeClr val="tx2"/>
                        </a:solidFill>
                      </a:endParaRPr>
                    </a:p>
                  </a:txBody>
                  <a:tcPr marL="0" marR="0" marT="0" marB="0" anchor="b"/>
                </a:tc>
                <a:extLst>
                  <a:ext uri="{0D108BD9-81ED-4DB2-BD59-A6C34878D82A}">
                    <a16:rowId xmlns:a16="http://schemas.microsoft.com/office/drawing/2014/main" val="10000"/>
                  </a:ext>
                </a:extLst>
              </a:tr>
              <a:tr h="822960">
                <a:tc>
                  <a:txBody>
                    <a:bodyPr/>
                    <a:lstStyle/>
                    <a:p>
                      <a:r>
                        <a:rPr lang="en-US" sz="1000" b="0" i="1" cap="none" baseline="0">
                          <a:solidFill>
                            <a:schemeClr val="tx2"/>
                          </a:solidFill>
                        </a:rPr>
                        <a:t>Farmer Mac initially chartered </a:t>
                      </a:r>
                    </a:p>
                    <a:p>
                      <a:r>
                        <a:rPr lang="en-US" sz="1000" b="0" i="1" cap="none" baseline="0">
                          <a:solidFill>
                            <a:schemeClr val="tx2"/>
                          </a:solidFill>
                        </a:rPr>
                        <a:t>by Congress as an instrumentality </a:t>
                      </a:r>
                      <a:br>
                        <a:rPr lang="en-US" sz="1000" b="0" i="1" cap="none" baseline="0">
                          <a:solidFill>
                            <a:schemeClr val="tx2"/>
                          </a:solidFill>
                        </a:rPr>
                      </a:br>
                      <a:r>
                        <a:rPr lang="en-US" sz="1000" b="0" i="1" cap="none" baseline="0">
                          <a:solidFill>
                            <a:schemeClr val="tx2"/>
                          </a:solidFill>
                        </a:rPr>
                        <a:t>of the United States</a:t>
                      </a:r>
                    </a:p>
                  </a:txBody>
                  <a:tcPr marL="0" marR="0" marT="0" marB="0" anchor="ctr"/>
                </a:tc>
                <a:extLst>
                  <a:ext uri="{0D108BD9-81ED-4DB2-BD59-A6C34878D82A}">
                    <a16:rowId xmlns:a16="http://schemas.microsoft.com/office/drawing/2014/main" val="10001"/>
                  </a:ext>
                </a:extLst>
              </a:tr>
              <a:tr h="822960">
                <a:tc>
                  <a:txBody>
                    <a:bodyPr/>
                    <a:lstStyle/>
                    <a:p>
                      <a:r>
                        <a:rPr lang="en-US" sz="1000" b="0" i="1" cap="none" baseline="0">
                          <a:solidFill>
                            <a:schemeClr val="tx2"/>
                          </a:solidFill>
                        </a:rPr>
                        <a:t>Initial public offering</a:t>
                      </a:r>
                    </a:p>
                    <a:p>
                      <a:r>
                        <a:rPr lang="en-US" sz="1000" b="0" i="1" cap="none" baseline="0">
                          <a:solidFill>
                            <a:schemeClr val="tx2"/>
                          </a:solidFill>
                        </a:rPr>
                        <a:t>First listed on NASDAQ </a:t>
                      </a:r>
                    </a:p>
                    <a:p>
                      <a:r>
                        <a:rPr lang="en-US" sz="1000" b="0" i="1" cap="none" baseline="0">
                          <a:solidFill>
                            <a:schemeClr val="tx2"/>
                          </a:solidFill>
                        </a:rPr>
                        <a:t>(FAMCU &amp; FAMCL)</a:t>
                      </a:r>
                    </a:p>
                  </a:txBody>
                  <a:tcPr marL="0" marR="0" marT="0" marB="0" anchor="ctr"/>
                </a:tc>
                <a:extLst>
                  <a:ext uri="{0D108BD9-81ED-4DB2-BD59-A6C34878D82A}">
                    <a16:rowId xmlns:a16="http://schemas.microsoft.com/office/drawing/2014/main" val="10002"/>
                  </a:ext>
                </a:extLst>
              </a:tr>
              <a:tr h="822960">
                <a:tc>
                  <a:txBody>
                    <a:bodyPr/>
                    <a:lstStyle/>
                    <a:p>
                      <a:r>
                        <a:rPr lang="en-US" sz="1000" b="0" i="1" cap="none" baseline="0">
                          <a:solidFill>
                            <a:schemeClr val="tx2"/>
                          </a:solidFill>
                        </a:rPr>
                        <a:t>First major charter revision </a:t>
                      </a:r>
                      <a:br>
                        <a:rPr lang="en-US" sz="1000" b="0" i="1" cap="none" baseline="0">
                          <a:solidFill>
                            <a:schemeClr val="tx2"/>
                          </a:solidFill>
                        </a:rPr>
                      </a:br>
                      <a:r>
                        <a:rPr lang="en-US" sz="1000" b="0" i="1" cap="none" baseline="0">
                          <a:solidFill>
                            <a:schemeClr val="tx2"/>
                          </a:solidFill>
                        </a:rPr>
                        <a:t>and expansion of authority </a:t>
                      </a:r>
                      <a:br>
                        <a:rPr lang="en-US" sz="1000" b="0" i="1" cap="none" baseline="0">
                          <a:solidFill>
                            <a:schemeClr val="tx2"/>
                          </a:solidFill>
                        </a:rPr>
                      </a:br>
                      <a:r>
                        <a:rPr lang="en-US" sz="1000" b="0" i="1" cap="none" baseline="0">
                          <a:solidFill>
                            <a:schemeClr val="tx2"/>
                          </a:solidFill>
                        </a:rPr>
                        <a:t>(direct loan purchases)</a:t>
                      </a:r>
                    </a:p>
                  </a:txBody>
                  <a:tcPr marL="0" marR="0" marT="0" marB="0" anchor="ctr"/>
                </a:tc>
                <a:extLst>
                  <a:ext uri="{0D108BD9-81ED-4DB2-BD59-A6C34878D82A}">
                    <a16:rowId xmlns:a16="http://schemas.microsoft.com/office/drawing/2014/main" val="10003"/>
                  </a:ext>
                </a:extLst>
              </a:tr>
              <a:tr h="822960">
                <a:tc>
                  <a:txBody>
                    <a:bodyPr/>
                    <a:lstStyle/>
                    <a:p>
                      <a:r>
                        <a:rPr lang="en-US" sz="1000" b="0" i="1" cap="none" baseline="0">
                          <a:solidFill>
                            <a:schemeClr val="tx2"/>
                          </a:solidFill>
                        </a:rPr>
                        <a:t>First listed </a:t>
                      </a:r>
                      <a:br>
                        <a:rPr lang="en-US" sz="1000" b="0" i="1" cap="none" baseline="0">
                          <a:solidFill>
                            <a:schemeClr val="tx2"/>
                          </a:solidFill>
                        </a:rPr>
                      </a:br>
                      <a:r>
                        <a:rPr lang="en-US" sz="1000" b="0" i="1" cap="none" baseline="0">
                          <a:solidFill>
                            <a:schemeClr val="tx2"/>
                          </a:solidFill>
                        </a:rPr>
                        <a:t>on NYSE (AGM &amp; AGM.A)</a:t>
                      </a:r>
                    </a:p>
                  </a:txBody>
                  <a:tcPr marL="0" marR="0" marT="0" marB="0" anchor="ctr"/>
                </a:tc>
                <a:extLst>
                  <a:ext uri="{0D108BD9-81ED-4DB2-BD59-A6C34878D82A}">
                    <a16:rowId xmlns:a16="http://schemas.microsoft.com/office/drawing/2014/main" val="10004"/>
                  </a:ext>
                </a:extLst>
              </a:tr>
              <a:tr h="764626">
                <a:tc>
                  <a:txBody>
                    <a:bodyPr/>
                    <a:lstStyle/>
                    <a:p>
                      <a:r>
                        <a:rPr lang="en-US" sz="1000" b="0" i="1" cap="none" baseline="0">
                          <a:solidFill>
                            <a:schemeClr val="tx2"/>
                          </a:solidFill>
                        </a:rPr>
                        <a:t>Second major charter revision </a:t>
                      </a:r>
                      <a:br>
                        <a:rPr lang="en-US" sz="1000" b="0" i="1" cap="none" baseline="0">
                          <a:solidFill>
                            <a:schemeClr val="tx2"/>
                          </a:solidFill>
                        </a:rPr>
                      </a:br>
                      <a:r>
                        <a:rPr lang="en-US" sz="1000" b="0" i="1" cap="none" baseline="0">
                          <a:solidFill>
                            <a:schemeClr val="tx2"/>
                          </a:solidFill>
                        </a:rPr>
                        <a:t>and expansion of authority </a:t>
                      </a:r>
                      <a:br>
                        <a:rPr lang="en-US" sz="1000" b="0" i="1" cap="none" baseline="0">
                          <a:solidFill>
                            <a:schemeClr val="tx2"/>
                          </a:solidFill>
                        </a:rPr>
                      </a:br>
                      <a:r>
                        <a:rPr lang="en-US" sz="1000" b="0" i="1" cap="none" baseline="0">
                          <a:solidFill>
                            <a:schemeClr val="tx2"/>
                          </a:solidFill>
                        </a:rPr>
                        <a:t>(Rural Infrastructure)</a:t>
                      </a:r>
                    </a:p>
                  </a:txBody>
                  <a:tcPr marL="0" marR="0" marT="0" marB="0" anchor="ctr"/>
                </a:tc>
                <a:extLst>
                  <a:ext uri="{0D108BD9-81ED-4DB2-BD59-A6C34878D82A}">
                    <a16:rowId xmlns:a16="http://schemas.microsoft.com/office/drawing/2014/main" val="10005"/>
                  </a:ext>
                </a:extLst>
              </a:tr>
              <a:tr h="822960">
                <a:tc>
                  <a:txBody>
                    <a:bodyPr/>
                    <a:lstStyle/>
                    <a:p>
                      <a:endParaRPr lang="en-US" sz="800" b="0" i="1" cap="all" baseline="0">
                        <a:solidFill>
                          <a:schemeClr val="tx2"/>
                        </a:solidFill>
                      </a:endParaRPr>
                    </a:p>
                  </a:txBody>
                  <a:tcPr marL="0" marR="0" marT="0" marB="0" anchor="ct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a:t>A Mission-Driven, For-Profit Company</a:t>
            </a:r>
          </a:p>
        </p:txBody>
      </p:sp>
      <p:sp>
        <p:nvSpPr>
          <p:cNvPr id="3" name="Content Placeholder 2"/>
          <p:cNvSpPr>
            <a:spLocks noGrp="1"/>
          </p:cNvSpPr>
          <p:nvPr>
            <p:ph idx="1"/>
          </p:nvPr>
        </p:nvSpPr>
        <p:spPr>
          <a:xfrm>
            <a:off x="457201" y="1735137"/>
            <a:ext cx="3962400" cy="4443635"/>
          </a:xfrm>
        </p:spPr>
        <p:txBody>
          <a:bodyPr>
            <a:normAutofit fontScale="92500" lnSpcReduction="10000"/>
          </a:bodyPr>
          <a:lstStyle/>
          <a:p>
            <a:pPr marL="0" indent="0">
              <a:buNone/>
            </a:pPr>
            <a:r>
              <a:rPr lang="en-US"/>
              <a:t>Our Mission</a:t>
            </a:r>
          </a:p>
          <a:p>
            <a:pPr marL="122237" lvl="1" indent="0">
              <a:lnSpc>
                <a:spcPct val="110000"/>
              </a:lnSpc>
              <a:buNone/>
            </a:pPr>
            <a:r>
              <a:rPr lang="en-US"/>
              <a:t>Farmer Mac is committed to help build a strong and vital rural America by increasing the availability and affordability of credit for the benefit of American agricultural and rural communities </a:t>
            </a:r>
          </a:p>
          <a:p>
            <a:pPr marL="0" indent="0">
              <a:buNone/>
            </a:pPr>
            <a:r>
              <a:rPr lang="en-US"/>
              <a:t>Our Stakeholders</a:t>
            </a:r>
          </a:p>
          <a:p>
            <a:pPr lvl="1"/>
            <a:r>
              <a:rPr lang="en-US"/>
              <a:t>Farmers, ranchers and rural communities </a:t>
            </a:r>
          </a:p>
          <a:p>
            <a:pPr lvl="1"/>
            <a:r>
              <a:rPr lang="en-US"/>
              <a:t>Employees</a:t>
            </a:r>
          </a:p>
          <a:p>
            <a:pPr lvl="1"/>
            <a:r>
              <a:rPr lang="en-US"/>
              <a:t>Stockholders</a:t>
            </a:r>
          </a:p>
          <a:p>
            <a:pPr lvl="1"/>
            <a:r>
              <a:rPr lang="en-US"/>
              <a:t>Financial Institutions  &amp; Cooperatives</a:t>
            </a:r>
          </a:p>
          <a:p>
            <a:pPr lvl="1"/>
            <a:r>
              <a:rPr lang="en-US"/>
              <a:t>Congress</a:t>
            </a:r>
          </a:p>
          <a:p>
            <a:pPr lvl="1"/>
            <a:r>
              <a:rPr lang="en-US"/>
              <a:t>Regulators</a:t>
            </a:r>
          </a:p>
          <a:p>
            <a:pPr marL="122237" lvl="1" indent="0">
              <a:buNone/>
            </a:pPr>
            <a:endParaRPr lang="en-US"/>
          </a:p>
          <a:p>
            <a:pPr marL="0" indent="0">
              <a:spcBef>
                <a:spcPts val="0"/>
              </a:spcBef>
              <a:buNone/>
            </a:pPr>
            <a:r>
              <a:rPr lang="en-US"/>
              <a:t>Our Corporate Social Responsibility</a:t>
            </a:r>
          </a:p>
          <a:p>
            <a:pPr lvl="1"/>
            <a:r>
              <a:rPr lang="en-US"/>
              <a:t>To help create sustainable, vibrant rural American communities</a:t>
            </a:r>
          </a:p>
          <a:p>
            <a:pPr lvl="1"/>
            <a:r>
              <a:rPr lang="en-US"/>
              <a:t>We achieve this by conducting our business</a:t>
            </a:r>
          </a:p>
          <a:p>
            <a:pPr lvl="2"/>
            <a:r>
              <a:rPr lang="en-US"/>
              <a:t>With absolute integrity</a:t>
            </a:r>
          </a:p>
          <a:p>
            <a:pPr lvl="2"/>
            <a:r>
              <a:rPr lang="en-US"/>
              <a:t>By holding ourselves to high ethical standards</a:t>
            </a:r>
          </a:p>
          <a:p>
            <a:pPr lvl="2"/>
            <a:r>
              <a:rPr lang="en-US"/>
              <a:t>By promoting a diverse, respectful, and inclusive culture</a:t>
            </a:r>
          </a:p>
          <a:p>
            <a:pPr lvl="2"/>
            <a:r>
              <a:rPr lang="en-US"/>
              <a:t>By adopting an Environmental, Social, Governance (ESG) policy statement</a:t>
            </a:r>
          </a:p>
        </p:txBody>
      </p:sp>
      <p:sp>
        <p:nvSpPr>
          <p:cNvPr id="5" name="Slide Number Placeholder 4"/>
          <p:cNvSpPr>
            <a:spLocks noGrp="1"/>
          </p:cNvSpPr>
          <p:nvPr>
            <p:ph type="sldNum" sz="quarter" idx="12"/>
          </p:nvPr>
        </p:nvSpPr>
        <p:spPr/>
        <p:txBody>
          <a:bodyPr/>
          <a:lstStyle/>
          <a:p>
            <a:r>
              <a:rPr lang="en-US"/>
              <a:t>0</a:t>
            </a:r>
            <a:fld id="{37CA3BF7-183F-4230-BFF4-B02224D6F6E3}" type="slidenum">
              <a:rPr lang="en-US" smtClean="0"/>
              <a:t>4</a:t>
            </a:fld>
            <a:endParaRPr lang="en-US"/>
          </a:p>
        </p:txBody>
      </p:sp>
      <p:grpSp>
        <p:nvGrpSpPr>
          <p:cNvPr id="8" name="Group 7"/>
          <p:cNvGrpSpPr/>
          <p:nvPr/>
        </p:nvGrpSpPr>
        <p:grpSpPr>
          <a:xfrm>
            <a:off x="4797880" y="1650326"/>
            <a:ext cx="1225296" cy="1225296"/>
            <a:chOff x="5120640" y="1330036"/>
            <a:chExt cx="1225296" cy="1225296"/>
          </a:xfrm>
        </p:grpSpPr>
        <p:sp>
          <p:nvSpPr>
            <p:cNvPr id="6" name="Oval 5"/>
            <p:cNvSpPr/>
            <p:nvPr/>
          </p:nvSpPr>
          <p:spPr>
            <a:xfrm>
              <a:off x="5244084" y="1453480"/>
              <a:ext cx="978408" cy="978408"/>
            </a:xfrm>
            <a:prstGeom prst="ellipse">
              <a:avLst/>
            </a:prstGeom>
            <a:solidFill>
              <a:srgbClr val="C7C9CB">
                <a:alpha val="49804"/>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000" b="1" i="1">
                  <a:solidFill>
                    <a:schemeClr val="accent1"/>
                  </a:solidFill>
                  <a:latin typeface="+mj-lt"/>
                </a:rPr>
                <a:t>1987</a:t>
              </a:r>
            </a:p>
          </p:txBody>
        </p:sp>
        <p:sp>
          <p:nvSpPr>
            <p:cNvPr id="7" name="Oval 6"/>
            <p:cNvSpPr/>
            <p:nvPr/>
          </p:nvSpPr>
          <p:spPr>
            <a:xfrm>
              <a:off x="5120640" y="1330036"/>
              <a:ext cx="1225296" cy="1225296"/>
            </a:xfrm>
            <a:prstGeom prst="ellipse">
              <a:avLst/>
            </a:prstGeom>
            <a:noFill/>
            <a:ln w="127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4797880" y="2455741"/>
            <a:ext cx="1225296" cy="1225296"/>
            <a:chOff x="5120640" y="1330036"/>
            <a:chExt cx="1225296" cy="1225296"/>
          </a:xfrm>
        </p:grpSpPr>
        <p:sp>
          <p:nvSpPr>
            <p:cNvPr id="10" name="Oval 9"/>
            <p:cNvSpPr/>
            <p:nvPr/>
          </p:nvSpPr>
          <p:spPr>
            <a:xfrm>
              <a:off x="5244084" y="1453480"/>
              <a:ext cx="978408" cy="978408"/>
            </a:xfrm>
            <a:prstGeom prst="ellipse">
              <a:avLst/>
            </a:prstGeom>
            <a:solidFill>
              <a:srgbClr val="C7C9CB">
                <a:alpha val="49804"/>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i="1">
                  <a:solidFill>
                    <a:srgbClr val="4E6A8A"/>
                  </a:solidFill>
                  <a:latin typeface="Times New Roman"/>
                </a:rPr>
                <a:t>1988</a:t>
              </a:r>
            </a:p>
          </p:txBody>
        </p:sp>
        <p:sp>
          <p:nvSpPr>
            <p:cNvPr id="11" name="Oval 10"/>
            <p:cNvSpPr/>
            <p:nvPr/>
          </p:nvSpPr>
          <p:spPr>
            <a:xfrm>
              <a:off x="5120640" y="1330036"/>
              <a:ext cx="1225296" cy="1225296"/>
            </a:xfrm>
            <a:prstGeom prst="ellipse">
              <a:avLst/>
            </a:prstGeom>
            <a:noFill/>
            <a:ln w="127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4797880" y="3261156"/>
            <a:ext cx="1225296" cy="1225296"/>
            <a:chOff x="5120640" y="1330036"/>
            <a:chExt cx="1225296" cy="1225296"/>
          </a:xfrm>
        </p:grpSpPr>
        <p:sp>
          <p:nvSpPr>
            <p:cNvPr id="13" name="Oval 12"/>
            <p:cNvSpPr/>
            <p:nvPr/>
          </p:nvSpPr>
          <p:spPr>
            <a:xfrm>
              <a:off x="5244084" y="1453480"/>
              <a:ext cx="978408" cy="978408"/>
            </a:xfrm>
            <a:prstGeom prst="ellipse">
              <a:avLst/>
            </a:prstGeom>
            <a:solidFill>
              <a:srgbClr val="C7C9CB">
                <a:alpha val="49804"/>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i="1">
                  <a:solidFill>
                    <a:srgbClr val="4E6A8A"/>
                  </a:solidFill>
                  <a:latin typeface="Times New Roman"/>
                </a:rPr>
                <a:t>1996</a:t>
              </a:r>
            </a:p>
          </p:txBody>
        </p:sp>
        <p:sp>
          <p:nvSpPr>
            <p:cNvPr id="14" name="Oval 13"/>
            <p:cNvSpPr/>
            <p:nvPr/>
          </p:nvSpPr>
          <p:spPr>
            <a:xfrm>
              <a:off x="5120640" y="1330036"/>
              <a:ext cx="1225296" cy="1225296"/>
            </a:xfrm>
            <a:prstGeom prst="ellipse">
              <a:avLst/>
            </a:prstGeom>
            <a:noFill/>
            <a:ln w="127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4797880" y="4066571"/>
            <a:ext cx="1225296" cy="1225296"/>
            <a:chOff x="5120640" y="1330036"/>
            <a:chExt cx="1225296" cy="1225296"/>
          </a:xfrm>
        </p:grpSpPr>
        <p:sp>
          <p:nvSpPr>
            <p:cNvPr id="16" name="Oval 15"/>
            <p:cNvSpPr/>
            <p:nvPr/>
          </p:nvSpPr>
          <p:spPr>
            <a:xfrm>
              <a:off x="5244084" y="1453480"/>
              <a:ext cx="978408" cy="978408"/>
            </a:xfrm>
            <a:prstGeom prst="ellipse">
              <a:avLst/>
            </a:prstGeom>
            <a:solidFill>
              <a:srgbClr val="C7C9CB">
                <a:alpha val="49804"/>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i="1">
                  <a:solidFill>
                    <a:srgbClr val="4E6A8A"/>
                  </a:solidFill>
                  <a:latin typeface="Times New Roman"/>
                </a:rPr>
                <a:t>1999</a:t>
              </a:r>
            </a:p>
          </p:txBody>
        </p:sp>
        <p:sp>
          <p:nvSpPr>
            <p:cNvPr id="17" name="Oval 16"/>
            <p:cNvSpPr/>
            <p:nvPr/>
          </p:nvSpPr>
          <p:spPr>
            <a:xfrm>
              <a:off x="5120640" y="1330036"/>
              <a:ext cx="1225296" cy="1225296"/>
            </a:xfrm>
            <a:prstGeom prst="ellipse">
              <a:avLst/>
            </a:prstGeom>
            <a:noFill/>
            <a:ln w="127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4797880" y="4871986"/>
            <a:ext cx="1225296" cy="1225296"/>
            <a:chOff x="5120640" y="1330036"/>
            <a:chExt cx="1225296" cy="1225296"/>
          </a:xfrm>
        </p:grpSpPr>
        <p:sp>
          <p:nvSpPr>
            <p:cNvPr id="19" name="Oval 18"/>
            <p:cNvSpPr/>
            <p:nvPr/>
          </p:nvSpPr>
          <p:spPr>
            <a:xfrm>
              <a:off x="5244084" y="1453480"/>
              <a:ext cx="978408" cy="978408"/>
            </a:xfrm>
            <a:prstGeom prst="ellipse">
              <a:avLst/>
            </a:prstGeom>
            <a:solidFill>
              <a:srgbClr val="C7C9CB">
                <a:alpha val="49804"/>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i="1">
                  <a:solidFill>
                    <a:srgbClr val="4E6A8A"/>
                  </a:solidFill>
                  <a:latin typeface="Times New Roman"/>
                </a:rPr>
                <a:t>2008</a:t>
              </a:r>
            </a:p>
          </p:txBody>
        </p:sp>
        <p:sp>
          <p:nvSpPr>
            <p:cNvPr id="20" name="Oval 19"/>
            <p:cNvSpPr/>
            <p:nvPr/>
          </p:nvSpPr>
          <p:spPr>
            <a:xfrm>
              <a:off x="5120640" y="1330036"/>
              <a:ext cx="1225296" cy="1225296"/>
            </a:xfrm>
            <a:prstGeom prst="ellipse">
              <a:avLst/>
            </a:prstGeom>
            <a:noFill/>
            <a:ln w="127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Left Brace 24"/>
          <p:cNvSpPr/>
          <p:nvPr/>
        </p:nvSpPr>
        <p:spPr>
          <a:xfrm>
            <a:off x="6249310" y="1852216"/>
            <a:ext cx="124150" cy="630936"/>
          </a:xfrm>
          <a:prstGeom prst="leftBrace">
            <a:avLst>
              <a:gd name="adj1" fmla="val 57875"/>
              <a:gd name="adj2" fmla="val 49581"/>
            </a:avLst>
          </a:prstGeom>
          <a:ln w="38100">
            <a:solidFill>
              <a:schemeClr val="tx2"/>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e 25"/>
          <p:cNvSpPr/>
          <p:nvPr/>
        </p:nvSpPr>
        <p:spPr>
          <a:xfrm>
            <a:off x="6249310" y="2753664"/>
            <a:ext cx="124150" cy="630936"/>
          </a:xfrm>
          <a:prstGeom prst="leftBrace">
            <a:avLst>
              <a:gd name="adj1" fmla="val 57875"/>
              <a:gd name="adj2" fmla="val 49581"/>
            </a:avLst>
          </a:prstGeom>
          <a:ln w="38100">
            <a:solidFill>
              <a:schemeClr val="tx2"/>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p:cNvSpPr/>
          <p:nvPr/>
        </p:nvSpPr>
        <p:spPr>
          <a:xfrm>
            <a:off x="6249310" y="3559079"/>
            <a:ext cx="124150" cy="630936"/>
          </a:xfrm>
          <a:prstGeom prst="leftBrace">
            <a:avLst>
              <a:gd name="adj1" fmla="val 57875"/>
              <a:gd name="adj2" fmla="val 49581"/>
            </a:avLst>
          </a:prstGeom>
          <a:ln w="38100">
            <a:solidFill>
              <a:schemeClr val="tx2"/>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p:cNvSpPr/>
          <p:nvPr/>
        </p:nvSpPr>
        <p:spPr>
          <a:xfrm>
            <a:off x="6249310" y="4363008"/>
            <a:ext cx="124150" cy="630936"/>
          </a:xfrm>
          <a:prstGeom prst="leftBrace">
            <a:avLst>
              <a:gd name="adj1" fmla="val 57875"/>
              <a:gd name="adj2" fmla="val 49581"/>
            </a:avLst>
          </a:prstGeom>
          <a:ln w="38100">
            <a:solidFill>
              <a:schemeClr val="tx2"/>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Left Brace 28"/>
          <p:cNvSpPr/>
          <p:nvPr/>
        </p:nvSpPr>
        <p:spPr>
          <a:xfrm>
            <a:off x="6249310" y="5097181"/>
            <a:ext cx="124150" cy="830005"/>
          </a:xfrm>
          <a:prstGeom prst="leftBrace">
            <a:avLst>
              <a:gd name="adj1" fmla="val 57875"/>
              <a:gd name="adj2" fmla="val 49581"/>
            </a:avLst>
          </a:prstGeom>
          <a:ln w="38100">
            <a:solidFill>
              <a:schemeClr val="tx2"/>
            </a:solidFill>
            <a:beve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53635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2238E85-DBE3-42C6-ACE8-CAC9F0DA9680}"/>
              </a:ext>
            </a:extLst>
          </p:cNvPr>
          <p:cNvPicPr>
            <a:picLocks noChangeAspect="1"/>
          </p:cNvPicPr>
          <p:nvPr/>
        </p:nvPicPr>
        <p:blipFill>
          <a:blip r:embed="rId2"/>
          <a:stretch>
            <a:fillRect/>
          </a:stretch>
        </p:blipFill>
        <p:spPr>
          <a:xfrm>
            <a:off x="251669" y="578840"/>
            <a:ext cx="10133901" cy="5700319"/>
          </a:xfrm>
          <a:prstGeom prst="rect">
            <a:avLst/>
          </a:prstGeom>
        </p:spPr>
      </p:pic>
      <p:sp>
        <p:nvSpPr>
          <p:cNvPr id="2" name="Title 1">
            <a:extLst>
              <a:ext uri="{FF2B5EF4-FFF2-40B4-BE49-F238E27FC236}">
                <a16:creationId xmlns:a16="http://schemas.microsoft.com/office/drawing/2014/main" id="{FC433D54-AAE1-44E7-B07A-EC5F8921AEA6}"/>
              </a:ext>
            </a:extLst>
          </p:cNvPr>
          <p:cNvSpPr>
            <a:spLocks noGrp="1"/>
          </p:cNvSpPr>
          <p:nvPr>
            <p:ph type="title"/>
          </p:nvPr>
        </p:nvSpPr>
        <p:spPr/>
        <p:txBody>
          <a:bodyPr/>
          <a:lstStyle/>
          <a:p>
            <a:r>
              <a:rPr lang="en-US"/>
              <a:t>Farmer Mac’s Operating Model</a:t>
            </a:r>
          </a:p>
        </p:txBody>
      </p:sp>
      <p:sp>
        <p:nvSpPr>
          <p:cNvPr id="4" name="Slide Number Placeholder 3">
            <a:extLst>
              <a:ext uri="{FF2B5EF4-FFF2-40B4-BE49-F238E27FC236}">
                <a16:creationId xmlns:a16="http://schemas.microsoft.com/office/drawing/2014/main" id="{B3C2E1F9-989F-4BA5-B80F-DBD17F411162}"/>
              </a:ext>
            </a:extLst>
          </p:cNvPr>
          <p:cNvSpPr>
            <a:spLocks noGrp="1"/>
          </p:cNvSpPr>
          <p:nvPr>
            <p:ph type="sldNum" sz="quarter" idx="12"/>
          </p:nvPr>
        </p:nvSpPr>
        <p:spPr/>
        <p:txBody>
          <a:bodyPr/>
          <a:lstStyle/>
          <a:p>
            <a:r>
              <a:rPr lang="en-US"/>
              <a:t>0</a:t>
            </a:r>
            <a:fld id="{37CA3BF7-183F-4230-BFF4-B02224D6F6E3}" type="slidenum">
              <a:rPr lang="en-US" smtClean="0"/>
              <a:pPr/>
              <a:t>5</a:t>
            </a:fld>
            <a:endParaRPr lang="en-US"/>
          </a:p>
        </p:txBody>
      </p:sp>
      <p:sp>
        <p:nvSpPr>
          <p:cNvPr id="16" name="Rounded Rectangle 9">
            <a:extLst>
              <a:ext uri="{FF2B5EF4-FFF2-40B4-BE49-F238E27FC236}">
                <a16:creationId xmlns:a16="http://schemas.microsoft.com/office/drawing/2014/main" id="{8E00F0F7-8D21-41C4-90C9-19ABA692C0E2}"/>
              </a:ext>
            </a:extLst>
          </p:cNvPr>
          <p:cNvSpPr/>
          <p:nvPr/>
        </p:nvSpPr>
        <p:spPr>
          <a:xfrm>
            <a:off x="5289260" y="4467419"/>
            <a:ext cx="3603071" cy="1669409"/>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en-US" sz="1400" b="1" i="1">
                <a:solidFill>
                  <a:schemeClr val="tx2"/>
                </a:solidFill>
              </a:rPr>
              <a:t>Farmer Mac’s Regulatory/Congressional Oversight</a:t>
            </a:r>
          </a:p>
          <a:p>
            <a:pPr marL="171450" indent="-171450">
              <a:buFont typeface="Arial" panose="020B0604020202020204" pitchFamily="34" charset="0"/>
              <a:buChar char="•"/>
            </a:pPr>
            <a:endParaRPr lang="en-US" sz="1000" b="1">
              <a:solidFill>
                <a:schemeClr val="accent1"/>
              </a:solidFill>
            </a:endParaRPr>
          </a:p>
          <a:p>
            <a:pPr marL="171450" indent="-171450">
              <a:buFont typeface="Arial" panose="020B0604020202020204" pitchFamily="34" charset="0"/>
              <a:buChar char="•"/>
            </a:pPr>
            <a:r>
              <a:rPr lang="en-US" sz="1000" b="1">
                <a:solidFill>
                  <a:schemeClr val="accent1"/>
                </a:solidFill>
              </a:rPr>
              <a:t>Regulated by the Farm Credit Administration (FCA) through its Office of Secondary Market Oversight (OSMO)</a:t>
            </a:r>
          </a:p>
          <a:p>
            <a:pPr marL="171450" indent="-171450">
              <a:buFont typeface="Arial" panose="020B0604020202020204" pitchFamily="34" charset="0"/>
              <a:buChar char="•"/>
            </a:pPr>
            <a:endParaRPr lang="en-US" sz="1000" b="1">
              <a:solidFill>
                <a:schemeClr val="accent1"/>
              </a:solidFill>
            </a:endParaRPr>
          </a:p>
          <a:p>
            <a:pPr marL="171450" indent="-171450">
              <a:buFont typeface="Arial" panose="020B0604020202020204" pitchFamily="34" charset="0"/>
              <a:buChar char="•"/>
            </a:pPr>
            <a:r>
              <a:rPr lang="en-US" sz="1000" b="1">
                <a:solidFill>
                  <a:schemeClr val="accent1"/>
                </a:solidFill>
              </a:rPr>
              <a:t>Congressional oversight through Senate and House Agricultural Committees</a:t>
            </a:r>
          </a:p>
        </p:txBody>
      </p:sp>
      <p:sp>
        <p:nvSpPr>
          <p:cNvPr id="6" name="TextBox 5">
            <a:extLst>
              <a:ext uri="{FF2B5EF4-FFF2-40B4-BE49-F238E27FC236}">
                <a16:creationId xmlns:a16="http://schemas.microsoft.com/office/drawing/2014/main" id="{2C3EF493-CCB1-4EF9-8E45-FF859E0E3283}"/>
              </a:ext>
            </a:extLst>
          </p:cNvPr>
          <p:cNvSpPr txBox="1"/>
          <p:nvPr/>
        </p:nvSpPr>
        <p:spPr>
          <a:xfrm>
            <a:off x="893427" y="6409818"/>
            <a:ext cx="7452061" cy="360098"/>
          </a:xfrm>
          <a:prstGeom prst="rect">
            <a:avLst/>
          </a:prstGeom>
          <a:noFill/>
        </p:spPr>
        <p:txBody>
          <a:bodyPr wrap="square" lIns="0" tIns="0" rIns="0" bIns="0" rtlCol="0">
            <a:noAutofit/>
          </a:bodyPr>
          <a:lstStyle/>
          <a:p>
            <a:r>
              <a:rPr lang="en-US" sz="900">
                <a:solidFill>
                  <a:schemeClr val="accent5"/>
                </a:solidFill>
              </a:rPr>
              <a:t>Operating model excludes issued agricultural mortgage-backed securities and long-term standby purchase commitment credit protection components of our business.</a:t>
            </a:r>
          </a:p>
          <a:p>
            <a:endParaRPr lang="en-US" sz="900">
              <a:solidFill>
                <a:schemeClr val="accent5"/>
              </a:solidFill>
            </a:endParaRPr>
          </a:p>
        </p:txBody>
      </p:sp>
    </p:spTree>
    <p:extLst>
      <p:ext uri="{BB962C8B-B14F-4D97-AF65-F5344CB8AC3E}">
        <p14:creationId xmlns:p14="http://schemas.microsoft.com/office/powerpoint/2010/main" val="167634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0EFB8-5781-4943-AD19-97A5CF06E1A4}"/>
              </a:ext>
            </a:extLst>
          </p:cNvPr>
          <p:cNvSpPr>
            <a:spLocks noGrp="1"/>
          </p:cNvSpPr>
          <p:nvPr>
            <p:ph type="title"/>
          </p:nvPr>
        </p:nvSpPr>
        <p:spPr>
          <a:xfrm>
            <a:off x="441960" y="687337"/>
            <a:ext cx="8229600" cy="807720"/>
          </a:xfrm>
        </p:spPr>
        <p:txBody>
          <a:bodyPr/>
          <a:lstStyle/>
          <a:p>
            <a:r>
              <a:rPr lang="en-US"/>
              <a:t>U.S. Agricultural Balance Sheet</a:t>
            </a:r>
          </a:p>
        </p:txBody>
      </p:sp>
      <p:sp>
        <p:nvSpPr>
          <p:cNvPr id="4" name="Slide Number Placeholder 3">
            <a:extLst>
              <a:ext uri="{FF2B5EF4-FFF2-40B4-BE49-F238E27FC236}">
                <a16:creationId xmlns:a16="http://schemas.microsoft.com/office/drawing/2014/main" id="{68759B00-3507-4FCF-B60E-F570783DF188}"/>
              </a:ext>
            </a:extLst>
          </p:cNvPr>
          <p:cNvSpPr>
            <a:spLocks noGrp="1"/>
          </p:cNvSpPr>
          <p:nvPr>
            <p:ph type="sldNum" sz="quarter" idx="12"/>
          </p:nvPr>
        </p:nvSpPr>
        <p:spPr/>
        <p:txBody>
          <a:bodyPr/>
          <a:lstStyle/>
          <a:p>
            <a:r>
              <a:rPr lang="en-US"/>
              <a:t>0</a:t>
            </a:r>
            <a:fld id="{37CA3BF7-183F-4230-BFF4-B02224D6F6E3}" type="slidenum">
              <a:rPr lang="en-US" smtClean="0"/>
              <a:t>6</a:t>
            </a:fld>
            <a:endParaRPr lang="en-US"/>
          </a:p>
        </p:txBody>
      </p:sp>
      <p:graphicFrame>
        <p:nvGraphicFramePr>
          <p:cNvPr id="7" name="Content Placeholder 6">
            <a:extLst>
              <a:ext uri="{FF2B5EF4-FFF2-40B4-BE49-F238E27FC236}">
                <a16:creationId xmlns:a16="http://schemas.microsoft.com/office/drawing/2014/main" id="{E82B7A56-E67B-4D0B-B2E4-FAB63F880A62}"/>
              </a:ext>
            </a:extLst>
          </p:cNvPr>
          <p:cNvGraphicFramePr>
            <a:graphicFrameLocks noGrp="1"/>
          </p:cNvGraphicFramePr>
          <p:nvPr>
            <p:ph idx="1"/>
          </p:nvPr>
        </p:nvGraphicFramePr>
        <p:xfrm>
          <a:off x="441960" y="1495057"/>
          <a:ext cx="8244840" cy="491476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793C0EC4-BC0A-4E43-869F-9546BC40DB42}"/>
              </a:ext>
            </a:extLst>
          </p:cNvPr>
          <p:cNvSpPr txBox="1"/>
          <p:nvPr/>
        </p:nvSpPr>
        <p:spPr>
          <a:xfrm>
            <a:off x="5450082" y="793934"/>
            <a:ext cx="381000" cy="174407"/>
          </a:xfrm>
          <a:prstGeom prst="rect">
            <a:avLst/>
          </a:prstGeom>
          <a:noFill/>
        </p:spPr>
        <p:txBody>
          <a:bodyPr wrap="square" rtlCol="0">
            <a:spAutoFit/>
          </a:bodyPr>
          <a:lstStyle/>
          <a:p>
            <a:r>
              <a:rPr lang="en-US" sz="800" baseline="30000">
                <a:solidFill>
                  <a:schemeClr val="accent5"/>
                </a:solidFill>
              </a:rPr>
              <a:t>(1) </a:t>
            </a:r>
          </a:p>
        </p:txBody>
      </p:sp>
    </p:spTree>
    <p:extLst>
      <p:ext uri="{BB962C8B-B14F-4D97-AF65-F5344CB8AC3E}">
        <p14:creationId xmlns:p14="http://schemas.microsoft.com/office/powerpoint/2010/main" val="3361626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ounded Rectangle 58"/>
          <p:cNvSpPr/>
          <p:nvPr/>
        </p:nvSpPr>
        <p:spPr>
          <a:xfrm>
            <a:off x="3080814" y="1604633"/>
            <a:ext cx="3271706" cy="1790169"/>
          </a:xfrm>
          <a:prstGeom prst="roundRect">
            <a:avLst>
              <a:gd name="adj" fmla="val 6668"/>
            </a:avLst>
          </a:prstGeom>
          <a:solidFill>
            <a:srgbClr val="BCBEC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i="1">
              <a:solidFill>
                <a:schemeClr val="accent5"/>
              </a:solidFill>
            </a:endParaRPr>
          </a:p>
          <a:p>
            <a:pPr algn="ctr"/>
            <a:endParaRPr lang="en-US" sz="1000" i="1">
              <a:solidFill>
                <a:schemeClr val="accent5"/>
              </a:solidFill>
            </a:endParaRPr>
          </a:p>
          <a:p>
            <a:pPr algn="ctr"/>
            <a:endParaRPr lang="en-US" sz="1000" i="1">
              <a:solidFill>
                <a:schemeClr val="accent5"/>
              </a:solidFill>
            </a:endParaRPr>
          </a:p>
          <a:p>
            <a:pPr algn="ctr"/>
            <a:r>
              <a:rPr lang="en-US" sz="1000" i="1">
                <a:solidFill>
                  <a:schemeClr val="accent5"/>
                </a:solidFill>
              </a:rPr>
              <a:t>(FCS Secondary Market GSE)</a:t>
            </a:r>
          </a:p>
          <a:p>
            <a:pPr algn="ctr"/>
            <a:endParaRPr lang="en-US" sz="1000" b="1" i="1">
              <a:solidFill>
                <a:schemeClr val="accent5"/>
              </a:solidFill>
            </a:endParaRPr>
          </a:p>
          <a:p>
            <a:pPr algn="ctr"/>
            <a:r>
              <a:rPr lang="en-US" sz="1000">
                <a:solidFill>
                  <a:schemeClr val="accent5"/>
                </a:solidFill>
              </a:rPr>
              <a:t>Agricultural Finance Line of Business</a:t>
            </a:r>
          </a:p>
          <a:p>
            <a:pPr algn="ctr"/>
            <a:r>
              <a:rPr lang="en-US" sz="1000" i="1">
                <a:solidFill>
                  <a:schemeClr val="accent5"/>
                </a:solidFill>
              </a:rPr>
              <a:t>(Farm &amp; Ranch and Corporate </a:t>
            </a:r>
            <a:r>
              <a:rPr lang="en-US" sz="1000" i="1" err="1">
                <a:solidFill>
                  <a:schemeClr val="accent5"/>
                </a:solidFill>
              </a:rPr>
              <a:t>AgFinance</a:t>
            </a:r>
            <a:r>
              <a:rPr lang="en-US" sz="1000" i="1">
                <a:solidFill>
                  <a:schemeClr val="accent5"/>
                </a:solidFill>
              </a:rPr>
              <a:t>)</a:t>
            </a:r>
          </a:p>
        </p:txBody>
      </p:sp>
      <p:sp>
        <p:nvSpPr>
          <p:cNvPr id="6" name="Rectangle: Rounded Corners 5">
            <a:extLst>
              <a:ext uri="{FF2B5EF4-FFF2-40B4-BE49-F238E27FC236}">
                <a16:creationId xmlns:a16="http://schemas.microsoft.com/office/drawing/2014/main" id="{343584FC-8B7F-419C-A91F-83730157FE0F}"/>
              </a:ext>
            </a:extLst>
          </p:cNvPr>
          <p:cNvSpPr/>
          <p:nvPr/>
        </p:nvSpPr>
        <p:spPr>
          <a:xfrm>
            <a:off x="409357" y="3264200"/>
            <a:ext cx="2139440" cy="25042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a:t>Farm Credit System (FCS)</a:t>
            </a:r>
          </a:p>
          <a:p>
            <a:pPr algn="ctr"/>
            <a:r>
              <a:rPr lang="en-US" sz="1000" i="1"/>
              <a:t>(Cooperative GSE)</a:t>
            </a:r>
          </a:p>
          <a:p>
            <a:pPr algn="ctr"/>
            <a:endParaRPr lang="en-US" sz="1200" i="1"/>
          </a:p>
          <a:p>
            <a:pPr marL="285750" indent="-285750">
              <a:buFont typeface="Arial" panose="020B0604020202020204" pitchFamily="34" charset="0"/>
              <a:buChar char="•"/>
            </a:pPr>
            <a:r>
              <a:rPr lang="en-US" sz="1100" b="1"/>
              <a:t>Four FCS Banks</a:t>
            </a:r>
          </a:p>
          <a:p>
            <a:pPr marL="285750" indent="-285750">
              <a:buFont typeface="Arial" panose="020B0604020202020204" pitchFamily="34" charset="0"/>
              <a:buChar char="•"/>
            </a:pPr>
            <a:endParaRPr lang="en-US" sz="1100" b="1"/>
          </a:p>
          <a:p>
            <a:pPr marL="285750" indent="-285750">
              <a:buFont typeface="Arial" panose="020B0604020202020204" pitchFamily="34" charset="0"/>
              <a:buChar char="•"/>
            </a:pPr>
            <a:r>
              <a:rPr lang="en-US" sz="1100" b="1"/>
              <a:t>69 Retail Agricultural Credit Associations</a:t>
            </a:r>
          </a:p>
          <a:p>
            <a:pPr marL="285750" indent="-285750">
              <a:buFont typeface="Arial" panose="020B0604020202020204" pitchFamily="34" charset="0"/>
              <a:buChar char="•"/>
            </a:pPr>
            <a:endParaRPr lang="en-US" sz="1000" b="1"/>
          </a:p>
          <a:p>
            <a:pPr marL="285750" indent="-285750">
              <a:buFont typeface="Arial" panose="020B0604020202020204" pitchFamily="34" charset="0"/>
              <a:buChar char="•"/>
            </a:pPr>
            <a:endParaRPr lang="en-US" sz="1000" b="1"/>
          </a:p>
          <a:p>
            <a:pPr marL="285750" indent="-285750">
              <a:buFont typeface="Arial" panose="020B0604020202020204" pitchFamily="34" charset="0"/>
              <a:buChar char="•"/>
            </a:pPr>
            <a:endParaRPr lang="en-US" sz="1000" b="1"/>
          </a:p>
          <a:p>
            <a:pPr marL="285750" indent="-285750">
              <a:buFont typeface="Arial" panose="020B0604020202020204" pitchFamily="34" charset="0"/>
              <a:buChar char="•"/>
            </a:pPr>
            <a:endParaRPr lang="en-US" sz="1000" b="1"/>
          </a:p>
          <a:p>
            <a:pPr algn="ctr"/>
            <a:endParaRPr lang="en-US" sz="1400" b="1" i="1"/>
          </a:p>
        </p:txBody>
      </p:sp>
      <p:sp>
        <p:nvSpPr>
          <p:cNvPr id="60" name="Oval 59"/>
          <p:cNvSpPr/>
          <p:nvPr/>
        </p:nvSpPr>
        <p:spPr>
          <a:xfrm>
            <a:off x="3519833" y="3434474"/>
            <a:ext cx="2348936" cy="2348936"/>
          </a:xfrm>
          <a:prstGeom prst="ellipse">
            <a:avLst/>
          </a:prstGeom>
          <a:noFill/>
          <a:ln w="12700">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692739" y="3585318"/>
            <a:ext cx="2010635" cy="201063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a:off x="2611923" y="4183193"/>
            <a:ext cx="1139663" cy="613033"/>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a:off x="5647126" y="4183193"/>
            <a:ext cx="1139663" cy="613033"/>
          </a:xfrm>
          <a:prstGeom prst="rightArrow">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a:bodyPr>
          <a:lstStyle/>
          <a:p>
            <a:r>
              <a:rPr lang="en-US" sz="2800"/>
              <a:t>Central to a Large Agricultural Mortgage Market</a:t>
            </a:r>
          </a:p>
        </p:txBody>
      </p:sp>
      <p:sp>
        <p:nvSpPr>
          <p:cNvPr id="5" name="Slide Number Placeholder 4"/>
          <p:cNvSpPr>
            <a:spLocks noGrp="1"/>
          </p:cNvSpPr>
          <p:nvPr>
            <p:ph type="sldNum" sz="quarter" idx="12"/>
          </p:nvPr>
        </p:nvSpPr>
        <p:spPr>
          <a:xfrm>
            <a:off x="8345488" y="6409814"/>
            <a:ext cx="326072" cy="242570"/>
          </a:xfrm>
        </p:spPr>
        <p:txBody>
          <a:bodyPr/>
          <a:lstStyle/>
          <a:p>
            <a:r>
              <a:rPr lang="en-US"/>
              <a:t>0</a:t>
            </a:r>
            <a:fld id="{37CA3BF7-183F-4230-BFF4-B02224D6F6E3}" type="slidenum">
              <a:rPr lang="en-US" smtClean="0"/>
              <a:t>7</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1810" y="1747405"/>
            <a:ext cx="2477673" cy="328630"/>
          </a:xfrm>
          <a:prstGeom prst="rect">
            <a:avLst/>
          </a:prstGeom>
        </p:spPr>
      </p:pic>
      <p:sp>
        <p:nvSpPr>
          <p:cNvPr id="20" name="TextBox 19"/>
          <p:cNvSpPr txBox="1"/>
          <p:nvPr/>
        </p:nvSpPr>
        <p:spPr>
          <a:xfrm>
            <a:off x="3799863" y="3954157"/>
            <a:ext cx="1788416" cy="449863"/>
          </a:xfrm>
          <a:prstGeom prst="rect">
            <a:avLst/>
          </a:prstGeom>
          <a:noFill/>
        </p:spPr>
        <p:txBody>
          <a:bodyPr wrap="square" lIns="0" tIns="0" rIns="0" bIns="0" rtlCol="0">
            <a:noAutofit/>
          </a:bodyPr>
          <a:lstStyle/>
          <a:p>
            <a:pPr algn="ctr"/>
            <a:r>
              <a:rPr lang="en-US" sz="1100" b="1" i="1" spc="30">
                <a:solidFill>
                  <a:schemeClr val="bg1"/>
                </a:solidFill>
              </a:rPr>
              <a:t>Agricultural</a:t>
            </a:r>
          </a:p>
          <a:p>
            <a:pPr algn="ctr"/>
            <a:r>
              <a:rPr lang="en-US" sz="1100" b="1" i="1" spc="30">
                <a:solidFill>
                  <a:schemeClr val="bg1"/>
                </a:solidFill>
              </a:rPr>
              <a:t>Mortgage Market</a:t>
            </a:r>
          </a:p>
        </p:txBody>
      </p:sp>
      <p:sp>
        <p:nvSpPr>
          <p:cNvPr id="21" name="TextBox 20"/>
          <p:cNvSpPr txBox="1"/>
          <p:nvPr/>
        </p:nvSpPr>
        <p:spPr>
          <a:xfrm>
            <a:off x="3853138" y="5012327"/>
            <a:ext cx="1697200" cy="159802"/>
          </a:xfrm>
          <a:prstGeom prst="rect">
            <a:avLst/>
          </a:prstGeom>
          <a:noFill/>
        </p:spPr>
        <p:txBody>
          <a:bodyPr wrap="square" lIns="0" tIns="0" rIns="0" bIns="0" rtlCol="0">
            <a:noAutofit/>
          </a:bodyPr>
          <a:lstStyle/>
          <a:p>
            <a:pPr algn="ctr">
              <a:lnSpc>
                <a:spcPct val="95000"/>
              </a:lnSpc>
            </a:pPr>
            <a:r>
              <a:rPr lang="en-US" sz="800" spc="60">
                <a:solidFill>
                  <a:schemeClr val="bg1"/>
                </a:solidFill>
              </a:rPr>
              <a:t>{Farmers &amp; Ranchers}</a:t>
            </a:r>
          </a:p>
        </p:txBody>
      </p:sp>
      <p:sp>
        <p:nvSpPr>
          <p:cNvPr id="22" name="TextBox 21"/>
          <p:cNvSpPr txBox="1"/>
          <p:nvPr/>
        </p:nvSpPr>
        <p:spPr>
          <a:xfrm>
            <a:off x="2611923" y="4361398"/>
            <a:ext cx="1032252" cy="285427"/>
          </a:xfrm>
          <a:prstGeom prst="rect">
            <a:avLst/>
          </a:prstGeom>
          <a:noFill/>
        </p:spPr>
        <p:txBody>
          <a:bodyPr wrap="square" lIns="0" tIns="0" rIns="0" bIns="0" rtlCol="0">
            <a:noAutofit/>
          </a:bodyPr>
          <a:lstStyle/>
          <a:p>
            <a:pPr algn="ctr"/>
            <a:r>
              <a:rPr lang="en-US" sz="850" b="1" spc="60">
                <a:solidFill>
                  <a:schemeClr val="bg1"/>
                </a:solidFill>
              </a:rPr>
              <a:t>Mortgage</a:t>
            </a:r>
            <a:br>
              <a:rPr lang="en-US" sz="850" b="1" spc="60">
                <a:solidFill>
                  <a:schemeClr val="bg1"/>
                </a:solidFill>
              </a:rPr>
            </a:br>
            <a:r>
              <a:rPr lang="en-US" sz="850" b="1" spc="80">
                <a:solidFill>
                  <a:schemeClr val="bg1"/>
                </a:solidFill>
              </a:rPr>
              <a:t>Financing</a:t>
            </a:r>
          </a:p>
        </p:txBody>
      </p:sp>
      <p:sp>
        <p:nvSpPr>
          <p:cNvPr id="23" name="TextBox 22"/>
          <p:cNvSpPr txBox="1"/>
          <p:nvPr/>
        </p:nvSpPr>
        <p:spPr>
          <a:xfrm>
            <a:off x="5762221" y="4361398"/>
            <a:ext cx="1032252" cy="285427"/>
          </a:xfrm>
          <a:prstGeom prst="rect">
            <a:avLst/>
          </a:prstGeom>
          <a:noFill/>
        </p:spPr>
        <p:txBody>
          <a:bodyPr wrap="square" lIns="0" tIns="0" rIns="0" bIns="0" rtlCol="0">
            <a:noAutofit/>
          </a:bodyPr>
          <a:lstStyle/>
          <a:p>
            <a:pPr algn="ctr"/>
            <a:r>
              <a:rPr lang="en-US" sz="850" b="1" spc="60">
                <a:solidFill>
                  <a:schemeClr val="bg1"/>
                </a:solidFill>
              </a:rPr>
              <a:t>Mortgage</a:t>
            </a:r>
            <a:br>
              <a:rPr lang="en-US" sz="850" b="1" spc="80">
                <a:solidFill>
                  <a:schemeClr val="bg1"/>
                </a:solidFill>
              </a:rPr>
            </a:br>
            <a:r>
              <a:rPr lang="en-US" sz="850" b="1" spc="80">
                <a:solidFill>
                  <a:schemeClr val="bg1"/>
                </a:solidFill>
              </a:rPr>
              <a:t>Financing</a:t>
            </a:r>
          </a:p>
        </p:txBody>
      </p:sp>
      <p:sp>
        <p:nvSpPr>
          <p:cNvPr id="24" name="TextBox 23"/>
          <p:cNvSpPr txBox="1"/>
          <p:nvPr/>
        </p:nvSpPr>
        <p:spPr>
          <a:xfrm>
            <a:off x="3751586" y="4462783"/>
            <a:ext cx="1886703" cy="390688"/>
          </a:xfrm>
          <a:prstGeom prst="rect">
            <a:avLst/>
          </a:prstGeom>
          <a:noFill/>
        </p:spPr>
        <p:txBody>
          <a:bodyPr wrap="square" lIns="0" tIns="0" rIns="0" bIns="0" rtlCol="0" anchor="ctr">
            <a:noAutofit/>
          </a:bodyPr>
          <a:lstStyle/>
          <a:p>
            <a:pPr algn="ctr"/>
            <a:r>
              <a:rPr lang="en-US" sz="1400" b="1" i="1">
                <a:solidFill>
                  <a:schemeClr val="bg1"/>
                </a:solidFill>
                <a:latin typeface="+mj-lt"/>
              </a:rPr>
              <a:t>$335 Billion</a:t>
            </a:r>
          </a:p>
        </p:txBody>
      </p:sp>
      <p:sp>
        <p:nvSpPr>
          <p:cNvPr id="57" name="TextBox 56"/>
          <p:cNvSpPr txBox="1"/>
          <p:nvPr/>
        </p:nvSpPr>
        <p:spPr>
          <a:xfrm rot="5400000">
            <a:off x="7564461" y="3960079"/>
            <a:ext cx="1005840" cy="507533"/>
          </a:xfrm>
          <a:prstGeom prst="rect">
            <a:avLst/>
          </a:prstGeom>
          <a:noFill/>
        </p:spPr>
        <p:txBody>
          <a:bodyPr wrap="square" lIns="0" tIns="0" rIns="0" bIns="0" rtlCol="0">
            <a:noAutofit/>
          </a:bodyPr>
          <a:lstStyle/>
          <a:p>
            <a:pPr algn="ctr"/>
            <a:r>
              <a:rPr lang="en-US" sz="800" b="1" spc="60">
                <a:solidFill>
                  <a:schemeClr val="bg1"/>
                </a:solidFill>
              </a:rPr>
              <a:t>AG BANKS</a:t>
            </a:r>
          </a:p>
          <a:p>
            <a:pPr algn="ctr">
              <a:lnSpc>
                <a:spcPct val="190000"/>
              </a:lnSpc>
            </a:pPr>
            <a:r>
              <a:rPr lang="en-US" sz="1200" b="1" i="1" spc="50">
                <a:solidFill>
                  <a:schemeClr val="bg1"/>
                </a:solidFill>
                <a:latin typeface="+mj-lt"/>
              </a:rPr>
              <a:t>$61B</a:t>
            </a:r>
          </a:p>
        </p:txBody>
      </p:sp>
      <p:sp>
        <p:nvSpPr>
          <p:cNvPr id="58" name="TextBox 57"/>
          <p:cNvSpPr txBox="1"/>
          <p:nvPr/>
        </p:nvSpPr>
        <p:spPr>
          <a:xfrm rot="5400000">
            <a:off x="7727306" y="5065551"/>
            <a:ext cx="1005840" cy="507533"/>
          </a:xfrm>
          <a:prstGeom prst="rect">
            <a:avLst/>
          </a:prstGeom>
          <a:noFill/>
        </p:spPr>
        <p:txBody>
          <a:bodyPr wrap="square" lIns="0" tIns="0" rIns="0" bIns="0" rtlCol="0">
            <a:noAutofit/>
          </a:bodyPr>
          <a:lstStyle/>
          <a:p>
            <a:pPr algn="ctr"/>
            <a:r>
              <a:rPr lang="en-US" sz="800" b="1" spc="60">
                <a:solidFill>
                  <a:schemeClr val="bg1"/>
                </a:solidFill>
              </a:rPr>
              <a:t>NON-BANK</a:t>
            </a:r>
            <a:br>
              <a:rPr lang="en-US" sz="800" b="1" spc="60">
                <a:solidFill>
                  <a:schemeClr val="bg1"/>
                </a:solidFill>
              </a:rPr>
            </a:br>
            <a:r>
              <a:rPr lang="en-US" sz="800" b="1" spc="60">
                <a:solidFill>
                  <a:schemeClr val="bg1"/>
                </a:solidFill>
              </a:rPr>
              <a:t>LENDERS</a:t>
            </a:r>
          </a:p>
          <a:p>
            <a:pPr algn="ctr">
              <a:lnSpc>
                <a:spcPct val="135000"/>
              </a:lnSpc>
            </a:pPr>
            <a:r>
              <a:rPr lang="en-US" sz="1200" b="1" i="1" spc="50">
                <a:solidFill>
                  <a:schemeClr val="bg1"/>
                </a:solidFill>
                <a:latin typeface="+mj-lt"/>
              </a:rPr>
              <a:t> $13B</a:t>
            </a:r>
          </a:p>
        </p:txBody>
      </p:sp>
      <p:sp>
        <p:nvSpPr>
          <p:cNvPr id="55" name="TextBox 54"/>
          <p:cNvSpPr txBox="1"/>
          <p:nvPr/>
        </p:nvSpPr>
        <p:spPr>
          <a:xfrm>
            <a:off x="7636299" y="767406"/>
            <a:ext cx="381000" cy="174407"/>
          </a:xfrm>
          <a:prstGeom prst="rect">
            <a:avLst/>
          </a:prstGeom>
          <a:noFill/>
        </p:spPr>
        <p:txBody>
          <a:bodyPr wrap="square" rtlCol="0">
            <a:spAutoFit/>
          </a:bodyPr>
          <a:lstStyle/>
          <a:p>
            <a:r>
              <a:rPr lang="en-US" sz="800" baseline="30000">
                <a:solidFill>
                  <a:schemeClr val="accent5"/>
                </a:solidFill>
              </a:rPr>
              <a:t>(2)</a:t>
            </a:r>
          </a:p>
        </p:txBody>
      </p:sp>
      <p:sp>
        <p:nvSpPr>
          <p:cNvPr id="62" name="Rectangle: Rounded Corners 61">
            <a:extLst>
              <a:ext uri="{FF2B5EF4-FFF2-40B4-BE49-F238E27FC236}">
                <a16:creationId xmlns:a16="http://schemas.microsoft.com/office/drawing/2014/main" id="{6D077535-0A5C-44CA-BEF6-783F00724797}"/>
              </a:ext>
            </a:extLst>
          </p:cNvPr>
          <p:cNvSpPr/>
          <p:nvPr/>
        </p:nvSpPr>
        <p:spPr>
          <a:xfrm>
            <a:off x="6840040" y="3264200"/>
            <a:ext cx="2139440" cy="250427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lang="en-US" sz="1400" b="1"/>
              <a:t>Non-FCS Ag Lenders</a:t>
            </a:r>
          </a:p>
          <a:p>
            <a:pPr algn="ctr"/>
            <a:endParaRPr lang="en-US" sz="1000" i="1"/>
          </a:p>
          <a:p>
            <a:pPr marL="285750" indent="-285750">
              <a:buFont typeface="Arial" panose="020B0604020202020204" pitchFamily="34" charset="0"/>
              <a:buChar char="•"/>
            </a:pPr>
            <a:r>
              <a:rPr lang="en-US" sz="1100" b="1"/>
              <a:t>Insurance Companies </a:t>
            </a:r>
          </a:p>
          <a:p>
            <a:pPr marL="285750" indent="-285750">
              <a:buFont typeface="Arial" panose="020B0604020202020204" pitchFamily="34" charset="0"/>
              <a:buChar char="•"/>
            </a:pPr>
            <a:endParaRPr lang="en-US" sz="1100" b="1"/>
          </a:p>
          <a:p>
            <a:pPr marL="285750" indent="-285750">
              <a:buFont typeface="Arial" panose="020B0604020202020204" pitchFamily="34" charset="0"/>
              <a:buChar char="•"/>
            </a:pPr>
            <a:r>
              <a:rPr lang="en-US" sz="1100" b="1"/>
              <a:t>Ag Banks     </a:t>
            </a:r>
          </a:p>
          <a:p>
            <a:endParaRPr lang="en-US" sz="1100" b="1"/>
          </a:p>
          <a:p>
            <a:pPr marL="285750" indent="-285750">
              <a:buFont typeface="Arial" panose="020B0604020202020204" pitchFamily="34" charset="0"/>
              <a:buChar char="•"/>
            </a:pPr>
            <a:r>
              <a:rPr lang="en-US" sz="1100" b="1"/>
              <a:t>Non-Bank Lenders</a:t>
            </a:r>
          </a:p>
          <a:p>
            <a:r>
              <a:rPr lang="en-US" sz="1100" b="1"/>
              <a:t>        </a:t>
            </a:r>
          </a:p>
          <a:p>
            <a:endParaRPr lang="en-US" sz="1000" b="1"/>
          </a:p>
          <a:p>
            <a:pPr algn="ctr"/>
            <a:endParaRPr lang="en-US" sz="1400" b="1" i="1"/>
          </a:p>
        </p:txBody>
      </p:sp>
    </p:spTree>
    <p:extLst>
      <p:ext uri="{BB962C8B-B14F-4D97-AF65-F5344CB8AC3E}">
        <p14:creationId xmlns:p14="http://schemas.microsoft.com/office/powerpoint/2010/main" val="266431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9">
            <a:extLst>
              <a:ext uri="{FF2B5EF4-FFF2-40B4-BE49-F238E27FC236}">
                <a16:creationId xmlns:a16="http://schemas.microsoft.com/office/drawing/2014/main" id="{21A08538-363E-4C6D-9078-5787E989BFFB}"/>
              </a:ext>
            </a:extLst>
          </p:cNvPr>
          <p:cNvSpPr/>
          <p:nvPr/>
        </p:nvSpPr>
        <p:spPr>
          <a:xfrm>
            <a:off x="721967" y="4991177"/>
            <a:ext cx="7949593" cy="1418641"/>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lnSpc>
                <a:spcPct val="150000"/>
              </a:lnSpc>
            </a:pPr>
            <a:r>
              <a:rPr lang="en-US" sz="1200" b="1" i="1">
                <a:solidFill>
                  <a:schemeClr val="tx2"/>
                </a:solidFill>
              </a:rPr>
              <a:t>Securitization Program Update</a:t>
            </a:r>
          </a:p>
          <a:p>
            <a:pPr marL="171450" indent="-171450">
              <a:lnSpc>
                <a:spcPct val="150000"/>
              </a:lnSpc>
              <a:buFont typeface="Arial" panose="020B0604020202020204" pitchFamily="34" charset="0"/>
              <a:buChar char="•"/>
            </a:pPr>
            <a:r>
              <a:rPr lang="en-US" sz="1000" b="1">
                <a:solidFill>
                  <a:schemeClr val="accent1"/>
                </a:solidFill>
              </a:rPr>
              <a:t>Closed $299.4 million agricultural mortgage-backed securitization transaction on Oct. 14, 2021</a:t>
            </a:r>
          </a:p>
          <a:p>
            <a:pPr marL="171450" indent="-171450">
              <a:lnSpc>
                <a:spcPct val="150000"/>
              </a:lnSpc>
              <a:buFont typeface="Arial" panose="020B0604020202020204" pitchFamily="34" charset="0"/>
              <a:buChar char="•"/>
            </a:pPr>
            <a:r>
              <a:rPr lang="en-US" sz="1000" b="1">
                <a:solidFill>
                  <a:schemeClr val="accent1"/>
                </a:solidFill>
              </a:rPr>
              <a:t>Closed $301.1 million agricultural mortgage-backed securitization transaction on Aug. 11, 2022</a:t>
            </a:r>
          </a:p>
          <a:p>
            <a:pPr marL="171450" indent="-171450">
              <a:lnSpc>
                <a:spcPct val="150000"/>
              </a:lnSpc>
              <a:buFont typeface="Arial" panose="020B0604020202020204" pitchFamily="34" charset="0"/>
              <a:buChar char="•"/>
            </a:pPr>
            <a:r>
              <a:rPr lang="en-US" sz="1000" b="1">
                <a:solidFill>
                  <a:schemeClr val="accent1"/>
                </a:solidFill>
              </a:rPr>
              <a:t>Closed $283.6 million agricultural mortgage-backed securitization transaction on February 23, 2023</a:t>
            </a:r>
          </a:p>
          <a:p>
            <a:pPr marL="171450" indent="-171450">
              <a:lnSpc>
                <a:spcPct val="150000"/>
              </a:lnSpc>
              <a:buFont typeface="Arial" panose="020B0604020202020204" pitchFamily="34" charset="0"/>
              <a:buChar char="•"/>
            </a:pPr>
            <a:r>
              <a:rPr lang="en-US" sz="1000" b="1">
                <a:solidFill>
                  <a:schemeClr val="accent1"/>
                </a:solidFill>
              </a:rPr>
              <a:t>Exemplifies Farmer Mac’s core mission to lower costs for the end borrower and improve credit availability in rural America</a:t>
            </a:r>
          </a:p>
          <a:p>
            <a:pPr marL="171450" indent="-171450">
              <a:buFont typeface="Arial" panose="020B0604020202020204" pitchFamily="34" charset="0"/>
              <a:buChar char="•"/>
            </a:pPr>
            <a:endParaRPr lang="en-US" sz="1000" b="1">
              <a:solidFill>
                <a:schemeClr val="accent1"/>
              </a:solidFill>
            </a:endParaRPr>
          </a:p>
        </p:txBody>
      </p:sp>
      <p:sp>
        <p:nvSpPr>
          <p:cNvPr id="2" name="Title 1">
            <a:extLst>
              <a:ext uri="{FF2B5EF4-FFF2-40B4-BE49-F238E27FC236}">
                <a16:creationId xmlns:a16="http://schemas.microsoft.com/office/drawing/2014/main" id="{F37E970E-C208-44B9-BAE0-6000AAFF848A}"/>
              </a:ext>
            </a:extLst>
          </p:cNvPr>
          <p:cNvSpPr>
            <a:spLocks noGrp="1"/>
          </p:cNvSpPr>
          <p:nvPr>
            <p:ph type="title"/>
          </p:nvPr>
        </p:nvSpPr>
        <p:spPr>
          <a:xfrm>
            <a:off x="457200" y="679228"/>
            <a:ext cx="8229600" cy="807720"/>
          </a:xfrm>
        </p:spPr>
        <p:txBody>
          <a:bodyPr/>
          <a:lstStyle/>
          <a:p>
            <a:r>
              <a:rPr lang="en-US"/>
              <a:t>Growth Opportunities</a:t>
            </a:r>
          </a:p>
        </p:txBody>
      </p:sp>
      <p:sp>
        <p:nvSpPr>
          <p:cNvPr id="5" name="Slide Number Placeholder 4">
            <a:extLst>
              <a:ext uri="{FF2B5EF4-FFF2-40B4-BE49-F238E27FC236}">
                <a16:creationId xmlns:a16="http://schemas.microsoft.com/office/drawing/2014/main" id="{4989E113-6E7B-4AFC-A9AF-89CCA521DB46}"/>
              </a:ext>
            </a:extLst>
          </p:cNvPr>
          <p:cNvSpPr>
            <a:spLocks noGrp="1"/>
          </p:cNvSpPr>
          <p:nvPr>
            <p:ph type="sldNum" sz="quarter" idx="12"/>
          </p:nvPr>
        </p:nvSpPr>
        <p:spPr/>
        <p:txBody>
          <a:bodyPr/>
          <a:lstStyle/>
          <a:p>
            <a:fld id="{37CA3BF7-183F-4230-BFF4-B02224D6F6E3}" type="slidenum">
              <a:rPr lang="en-US" smtClean="0"/>
              <a:t>8</a:t>
            </a:fld>
            <a:endParaRPr lang="en-US"/>
          </a:p>
        </p:txBody>
      </p:sp>
      <p:grpSp>
        <p:nvGrpSpPr>
          <p:cNvPr id="38" name="Group 37">
            <a:extLst>
              <a:ext uri="{FF2B5EF4-FFF2-40B4-BE49-F238E27FC236}">
                <a16:creationId xmlns:a16="http://schemas.microsoft.com/office/drawing/2014/main" id="{96642108-061A-4D9B-9B34-6E030B1805A9}"/>
              </a:ext>
            </a:extLst>
          </p:cNvPr>
          <p:cNvGrpSpPr/>
          <p:nvPr/>
        </p:nvGrpSpPr>
        <p:grpSpPr>
          <a:xfrm>
            <a:off x="3490461" y="1235490"/>
            <a:ext cx="5221524" cy="3624046"/>
            <a:chOff x="5723825" y="1690685"/>
            <a:chExt cx="6432127" cy="4618878"/>
          </a:xfrm>
        </p:grpSpPr>
        <p:cxnSp>
          <p:nvCxnSpPr>
            <p:cNvPr id="39" name="Straight Arrow Connector 38">
              <a:extLst>
                <a:ext uri="{FF2B5EF4-FFF2-40B4-BE49-F238E27FC236}">
                  <a16:creationId xmlns:a16="http://schemas.microsoft.com/office/drawing/2014/main" id="{E6AA48C1-C89C-463D-B4E1-D8D9BB60DA60}"/>
                </a:ext>
              </a:extLst>
            </p:cNvPr>
            <p:cNvCxnSpPr/>
            <p:nvPr/>
          </p:nvCxnSpPr>
          <p:spPr>
            <a:xfrm flipV="1">
              <a:off x="6115878" y="1796138"/>
              <a:ext cx="0" cy="4225955"/>
            </a:xfrm>
            <a:prstGeom prst="straightConnector1">
              <a:avLst/>
            </a:prstGeom>
            <a:noFill/>
            <a:ln w="6350" cap="flat" cmpd="sng" algn="ctr">
              <a:solidFill>
                <a:sysClr val="windowText" lastClr="000000"/>
              </a:solidFill>
              <a:prstDash val="solid"/>
              <a:miter lim="800000"/>
              <a:tailEnd type="triangle"/>
            </a:ln>
            <a:effectLst/>
          </p:spPr>
        </p:cxnSp>
        <p:cxnSp>
          <p:nvCxnSpPr>
            <p:cNvPr id="40" name="Straight Arrow Connector 39">
              <a:extLst>
                <a:ext uri="{FF2B5EF4-FFF2-40B4-BE49-F238E27FC236}">
                  <a16:creationId xmlns:a16="http://schemas.microsoft.com/office/drawing/2014/main" id="{FD8FEA71-853F-41B3-840F-546E9CB0F4B6}"/>
                </a:ext>
              </a:extLst>
            </p:cNvPr>
            <p:cNvCxnSpPr>
              <a:cxnSpLocks/>
            </p:cNvCxnSpPr>
            <p:nvPr/>
          </p:nvCxnSpPr>
          <p:spPr>
            <a:xfrm>
              <a:off x="6115878" y="6022093"/>
              <a:ext cx="4224528" cy="0"/>
            </a:xfrm>
            <a:prstGeom prst="straightConnector1">
              <a:avLst/>
            </a:prstGeom>
            <a:noFill/>
            <a:ln w="6350" cap="flat" cmpd="sng" algn="ctr">
              <a:solidFill>
                <a:sysClr val="windowText" lastClr="000000"/>
              </a:solidFill>
              <a:prstDash val="solid"/>
              <a:miter lim="800000"/>
              <a:tailEnd type="triangle"/>
            </a:ln>
            <a:effectLst/>
          </p:spPr>
        </p:cxnSp>
        <p:sp>
          <p:nvSpPr>
            <p:cNvPr id="41" name="TextBox 40">
              <a:extLst>
                <a:ext uri="{FF2B5EF4-FFF2-40B4-BE49-F238E27FC236}">
                  <a16:creationId xmlns:a16="http://schemas.microsoft.com/office/drawing/2014/main" id="{1AE6D4A7-74D8-4A63-8BE7-E55A99AB42A8}"/>
                </a:ext>
              </a:extLst>
            </p:cNvPr>
            <p:cNvSpPr txBox="1"/>
            <p:nvPr/>
          </p:nvSpPr>
          <p:spPr>
            <a:xfrm>
              <a:off x="8657743" y="6051518"/>
              <a:ext cx="3498209" cy="25804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black"/>
                  </a:solidFill>
                  <a:effectLst/>
                  <a:uLnTx/>
                  <a:uFillTx/>
                  <a:latin typeface="Arial Body"/>
                </a:rPr>
                <a:t>Deepen Farmer Mac’s Market</a:t>
              </a:r>
            </a:p>
          </p:txBody>
        </p:sp>
        <p:sp>
          <p:nvSpPr>
            <p:cNvPr id="42" name="TextBox 41">
              <a:extLst>
                <a:ext uri="{FF2B5EF4-FFF2-40B4-BE49-F238E27FC236}">
                  <a16:creationId xmlns:a16="http://schemas.microsoft.com/office/drawing/2014/main" id="{98CB44E6-3E57-4C41-83C7-3A12C60C92DD}"/>
                </a:ext>
              </a:extLst>
            </p:cNvPr>
            <p:cNvSpPr txBox="1"/>
            <p:nvPr/>
          </p:nvSpPr>
          <p:spPr>
            <a:xfrm rot="16200000">
              <a:off x="4104028" y="3310482"/>
              <a:ext cx="3498209" cy="25861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black"/>
                  </a:solidFill>
                  <a:effectLst/>
                  <a:uLnTx/>
                  <a:uFillTx/>
                  <a:latin typeface="Arial Body"/>
                </a:rPr>
                <a:t>Broaden Farmer Mac’s Market</a:t>
              </a:r>
            </a:p>
          </p:txBody>
        </p:sp>
        <p:sp>
          <p:nvSpPr>
            <p:cNvPr id="43" name="Oval 42">
              <a:extLst>
                <a:ext uri="{FF2B5EF4-FFF2-40B4-BE49-F238E27FC236}">
                  <a16:creationId xmlns:a16="http://schemas.microsoft.com/office/drawing/2014/main" id="{03E82296-C5E6-4B9A-B241-141F3326E017}"/>
                </a:ext>
              </a:extLst>
            </p:cNvPr>
            <p:cNvSpPr/>
            <p:nvPr/>
          </p:nvSpPr>
          <p:spPr>
            <a:xfrm>
              <a:off x="8970931" y="4198076"/>
              <a:ext cx="896112" cy="896112"/>
            </a:xfrm>
            <a:prstGeom prst="ellipse">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4" name="TextBox 43">
              <a:extLst>
                <a:ext uri="{FF2B5EF4-FFF2-40B4-BE49-F238E27FC236}">
                  <a16:creationId xmlns:a16="http://schemas.microsoft.com/office/drawing/2014/main" id="{F1BBA6D5-04A1-4BEB-B56F-CDFDA216E71D}"/>
                </a:ext>
              </a:extLst>
            </p:cNvPr>
            <p:cNvSpPr txBox="1"/>
            <p:nvPr/>
          </p:nvSpPr>
          <p:spPr>
            <a:xfrm>
              <a:off x="8657743" y="4281685"/>
              <a:ext cx="1546259" cy="56921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Loan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Process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Efficiency </a:t>
              </a:r>
            </a:p>
          </p:txBody>
        </p:sp>
        <p:sp>
          <p:nvSpPr>
            <p:cNvPr id="45" name="Oval 44">
              <a:extLst>
                <a:ext uri="{FF2B5EF4-FFF2-40B4-BE49-F238E27FC236}">
                  <a16:creationId xmlns:a16="http://schemas.microsoft.com/office/drawing/2014/main" id="{B7551373-0867-4D1F-BAE9-06252913655E}"/>
                </a:ext>
              </a:extLst>
            </p:cNvPr>
            <p:cNvSpPr/>
            <p:nvPr/>
          </p:nvSpPr>
          <p:spPr>
            <a:xfrm>
              <a:off x="6317588" y="4448067"/>
              <a:ext cx="1033272" cy="1033272"/>
            </a:xfrm>
            <a:prstGeom prst="ellipse">
              <a:avLst/>
            </a:prstGeom>
            <a:solidFill>
              <a:srgbClr val="3498DB">
                <a:lumMod val="40000"/>
                <a:lumOff val="60000"/>
              </a:srgbClr>
            </a:solidFill>
            <a:ln w="12700" cap="flat" cmpd="sng" algn="ctr">
              <a:solidFill>
                <a:srgbClr val="3498DB">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TextBox 45">
              <a:extLst>
                <a:ext uri="{FF2B5EF4-FFF2-40B4-BE49-F238E27FC236}">
                  <a16:creationId xmlns:a16="http://schemas.microsoft.com/office/drawing/2014/main" id="{CCF64F19-052A-4A45-BE6E-FD2855A6062B}"/>
                </a:ext>
              </a:extLst>
            </p:cNvPr>
            <p:cNvSpPr txBox="1"/>
            <p:nvPr/>
          </p:nvSpPr>
          <p:spPr>
            <a:xfrm>
              <a:off x="6107560" y="4560962"/>
              <a:ext cx="1475483" cy="42501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Rural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Broadband</a:t>
              </a:r>
            </a:p>
          </p:txBody>
        </p:sp>
        <p:sp>
          <p:nvSpPr>
            <p:cNvPr id="47" name="Oval 46">
              <a:extLst>
                <a:ext uri="{FF2B5EF4-FFF2-40B4-BE49-F238E27FC236}">
                  <a16:creationId xmlns:a16="http://schemas.microsoft.com/office/drawing/2014/main" id="{A0EBE76C-6670-4C1E-BA84-B7F7E4B9FF00}"/>
                </a:ext>
              </a:extLst>
            </p:cNvPr>
            <p:cNvSpPr/>
            <p:nvPr/>
          </p:nvSpPr>
          <p:spPr>
            <a:xfrm>
              <a:off x="8321457" y="5525749"/>
              <a:ext cx="392320" cy="380199"/>
            </a:xfrm>
            <a:prstGeom prst="ellipse">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TextBox 47">
              <a:extLst>
                <a:ext uri="{FF2B5EF4-FFF2-40B4-BE49-F238E27FC236}">
                  <a16:creationId xmlns:a16="http://schemas.microsoft.com/office/drawing/2014/main" id="{CAE1B591-3566-4BCB-8238-FBA852BBF599}"/>
                </a:ext>
              </a:extLst>
            </p:cNvPr>
            <p:cNvSpPr txBox="1"/>
            <p:nvPr/>
          </p:nvSpPr>
          <p:spPr>
            <a:xfrm>
              <a:off x="8668054" y="5481764"/>
              <a:ext cx="1819726" cy="42501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Borrower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Retention</a:t>
              </a:r>
            </a:p>
          </p:txBody>
        </p:sp>
        <p:sp>
          <p:nvSpPr>
            <p:cNvPr id="49" name="Oval 48">
              <a:extLst>
                <a:ext uri="{FF2B5EF4-FFF2-40B4-BE49-F238E27FC236}">
                  <a16:creationId xmlns:a16="http://schemas.microsoft.com/office/drawing/2014/main" id="{84C7AAFA-221A-475C-948A-0662B39F59D1}"/>
                </a:ext>
              </a:extLst>
            </p:cNvPr>
            <p:cNvSpPr/>
            <p:nvPr/>
          </p:nvSpPr>
          <p:spPr>
            <a:xfrm>
              <a:off x="6164345" y="1880878"/>
              <a:ext cx="1325880" cy="1280160"/>
            </a:xfrm>
            <a:prstGeom prst="ellipse">
              <a:avLst/>
            </a:prstGeom>
            <a:solidFill>
              <a:srgbClr val="3498DB">
                <a:lumMod val="40000"/>
                <a:lumOff val="60000"/>
              </a:srgbClr>
            </a:solidFill>
            <a:ln w="12700" cap="flat" cmpd="sng" algn="ctr">
              <a:solidFill>
                <a:srgbClr val="3498DB">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TextBox 49">
              <a:extLst>
                <a:ext uri="{FF2B5EF4-FFF2-40B4-BE49-F238E27FC236}">
                  <a16:creationId xmlns:a16="http://schemas.microsoft.com/office/drawing/2014/main" id="{0DCB7E0E-DEC1-4D7E-92A5-C8D0AAFDEFF0}"/>
                </a:ext>
              </a:extLst>
            </p:cNvPr>
            <p:cNvSpPr txBox="1"/>
            <p:nvPr/>
          </p:nvSpPr>
          <p:spPr>
            <a:xfrm>
              <a:off x="6033888" y="2190467"/>
              <a:ext cx="1601917" cy="40983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Renewable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Energy, Project Finance</a:t>
              </a:r>
            </a:p>
          </p:txBody>
        </p:sp>
        <p:sp>
          <p:nvSpPr>
            <p:cNvPr id="51" name="Oval 50">
              <a:extLst>
                <a:ext uri="{FF2B5EF4-FFF2-40B4-BE49-F238E27FC236}">
                  <a16:creationId xmlns:a16="http://schemas.microsoft.com/office/drawing/2014/main" id="{6A1A0094-C7BA-4CB8-804A-F1A14E2EA31B}"/>
                </a:ext>
              </a:extLst>
            </p:cNvPr>
            <p:cNvSpPr/>
            <p:nvPr/>
          </p:nvSpPr>
          <p:spPr>
            <a:xfrm>
              <a:off x="7653331" y="4621759"/>
              <a:ext cx="896112" cy="896112"/>
            </a:xfrm>
            <a:prstGeom prst="ellips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99CB7902-FB6E-4587-8356-801BC1BA70F4}"/>
                </a:ext>
              </a:extLst>
            </p:cNvPr>
            <p:cNvSpPr txBox="1"/>
            <p:nvPr/>
          </p:nvSpPr>
          <p:spPr>
            <a:xfrm>
              <a:off x="7383868" y="4935894"/>
              <a:ext cx="1430469" cy="25804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Timber</a:t>
              </a:r>
            </a:p>
          </p:txBody>
        </p:sp>
        <p:sp>
          <p:nvSpPr>
            <p:cNvPr id="54" name="Oval 53">
              <a:extLst>
                <a:ext uri="{FF2B5EF4-FFF2-40B4-BE49-F238E27FC236}">
                  <a16:creationId xmlns:a16="http://schemas.microsoft.com/office/drawing/2014/main" id="{578B9706-1746-4B89-9E1D-67069CA774B2}"/>
                </a:ext>
              </a:extLst>
            </p:cNvPr>
            <p:cNvSpPr/>
            <p:nvPr/>
          </p:nvSpPr>
          <p:spPr>
            <a:xfrm>
              <a:off x="8913135" y="2625255"/>
              <a:ext cx="1152144" cy="1152144"/>
            </a:xfrm>
            <a:prstGeom prst="ellips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55" name="TextBox 54">
              <a:extLst>
                <a:ext uri="{FF2B5EF4-FFF2-40B4-BE49-F238E27FC236}">
                  <a16:creationId xmlns:a16="http://schemas.microsoft.com/office/drawing/2014/main" id="{D352B1B0-B161-443B-A41E-8D2C259F1FB2}"/>
                </a:ext>
              </a:extLst>
            </p:cNvPr>
            <p:cNvSpPr txBox="1"/>
            <p:nvPr/>
          </p:nvSpPr>
          <p:spPr>
            <a:xfrm>
              <a:off x="8745536" y="2901995"/>
              <a:ext cx="1546259" cy="25804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Securitization</a:t>
              </a:r>
            </a:p>
          </p:txBody>
        </p:sp>
        <p:sp>
          <p:nvSpPr>
            <p:cNvPr id="56" name="Oval 55">
              <a:extLst>
                <a:ext uri="{FF2B5EF4-FFF2-40B4-BE49-F238E27FC236}">
                  <a16:creationId xmlns:a16="http://schemas.microsoft.com/office/drawing/2014/main" id="{76B90910-EB09-4875-A052-4601FE069CDC}"/>
                </a:ext>
              </a:extLst>
            </p:cNvPr>
            <p:cNvSpPr/>
            <p:nvPr/>
          </p:nvSpPr>
          <p:spPr>
            <a:xfrm>
              <a:off x="7362301" y="3025475"/>
              <a:ext cx="1554480" cy="1554480"/>
            </a:xfrm>
            <a:prstGeom prst="ellips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59" name="Oval 58">
              <a:extLst>
                <a:ext uri="{FF2B5EF4-FFF2-40B4-BE49-F238E27FC236}">
                  <a16:creationId xmlns:a16="http://schemas.microsoft.com/office/drawing/2014/main" id="{E847D63F-586F-4683-A0B9-6216C093DBDF}"/>
                </a:ext>
              </a:extLst>
            </p:cNvPr>
            <p:cNvSpPr/>
            <p:nvPr/>
          </p:nvSpPr>
          <p:spPr>
            <a:xfrm>
              <a:off x="10268805" y="1866123"/>
              <a:ext cx="346763" cy="360209"/>
            </a:xfrm>
            <a:prstGeom prst="ellipse">
              <a:avLst/>
            </a:prstGeom>
            <a:no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TextBox 59">
              <a:extLst>
                <a:ext uri="{FF2B5EF4-FFF2-40B4-BE49-F238E27FC236}">
                  <a16:creationId xmlns:a16="http://schemas.microsoft.com/office/drawing/2014/main" id="{786EB36E-D4E4-4911-8B06-3EB5F49A51A6}"/>
                </a:ext>
              </a:extLst>
            </p:cNvPr>
            <p:cNvSpPr txBox="1"/>
            <p:nvPr/>
          </p:nvSpPr>
          <p:spPr>
            <a:xfrm>
              <a:off x="10586483" y="1864173"/>
              <a:ext cx="1152144" cy="45537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prstClr val="black"/>
                  </a:solidFill>
                  <a:effectLst/>
                  <a:uLnTx/>
                  <a:uFillTx/>
                  <a:latin typeface="Arial Body"/>
                </a:rPr>
                <a:t>= Relative Size     </a:t>
              </a:r>
            </a:p>
            <a:p>
              <a:pPr marL="0" marR="0" lvl="0" indent="0" defTabSz="914400" eaLnBrk="1" fontAlgn="auto" latinLnBrk="0" hangingPunct="1">
                <a:lnSpc>
                  <a:spcPct val="100000"/>
                </a:lnSpc>
                <a:spcBef>
                  <a:spcPts val="0"/>
                </a:spcBef>
                <a:spcAft>
                  <a:spcPts val="0"/>
                </a:spcAft>
                <a:buClrTx/>
                <a:buSzTx/>
                <a:buFontTx/>
                <a:buNone/>
                <a:tabLst/>
                <a:defRPr/>
              </a:pPr>
              <a:r>
                <a:rPr lang="en-US" sz="800" kern="0">
                  <a:solidFill>
                    <a:prstClr val="black"/>
                  </a:solidFill>
                  <a:latin typeface="Arial Body"/>
                </a:rPr>
                <a:t>   </a:t>
              </a:r>
              <a:r>
                <a:rPr kumimoji="0" lang="en-US" sz="800" b="0" i="0" u="none" strike="noStrike" kern="0" cap="none" spc="0" normalizeH="0" baseline="0" noProof="0">
                  <a:ln>
                    <a:noFill/>
                  </a:ln>
                  <a:solidFill>
                    <a:prstClr val="black"/>
                  </a:solidFill>
                  <a:effectLst/>
                  <a:uLnTx/>
                  <a:uFillTx/>
                  <a:latin typeface="Arial Body"/>
                </a:rPr>
                <a:t>of Volume </a:t>
              </a:r>
            </a:p>
            <a:p>
              <a:pPr marL="0" marR="0" lvl="0" indent="0" defTabSz="914400" eaLnBrk="1" fontAlgn="auto" latinLnBrk="0" hangingPunct="1">
                <a:lnSpc>
                  <a:spcPct val="100000"/>
                </a:lnSpc>
                <a:spcBef>
                  <a:spcPts val="0"/>
                </a:spcBef>
                <a:spcAft>
                  <a:spcPts val="0"/>
                </a:spcAft>
                <a:buClrTx/>
                <a:buSzTx/>
                <a:buFontTx/>
                <a:buNone/>
                <a:tabLst/>
                <a:defRPr/>
              </a:pPr>
              <a:r>
                <a:rPr lang="en-US" sz="800" kern="0">
                  <a:solidFill>
                    <a:prstClr val="black"/>
                  </a:solidFill>
                  <a:latin typeface="Arial Body"/>
                </a:rPr>
                <a:t>   </a:t>
              </a:r>
              <a:r>
                <a:rPr kumimoji="0" lang="en-US" sz="800" b="0" i="0" u="none" strike="noStrike" kern="0" cap="none" spc="0" normalizeH="0" baseline="0" noProof="0">
                  <a:ln>
                    <a:noFill/>
                  </a:ln>
                  <a:solidFill>
                    <a:prstClr val="black"/>
                  </a:solidFill>
                  <a:effectLst/>
                  <a:uLnTx/>
                  <a:uFillTx/>
                  <a:latin typeface="Arial Body"/>
                </a:rPr>
                <a:t>Opportunity</a:t>
              </a:r>
            </a:p>
          </p:txBody>
        </p:sp>
        <p:sp>
          <p:nvSpPr>
            <p:cNvPr id="61" name="Rectangle 60">
              <a:extLst>
                <a:ext uri="{FF2B5EF4-FFF2-40B4-BE49-F238E27FC236}">
                  <a16:creationId xmlns:a16="http://schemas.microsoft.com/office/drawing/2014/main" id="{1F23A6E6-9919-41E9-AA3D-B19331ABF25F}"/>
                </a:ext>
              </a:extLst>
            </p:cNvPr>
            <p:cNvSpPr/>
            <p:nvPr/>
          </p:nvSpPr>
          <p:spPr>
            <a:xfrm>
              <a:off x="10268805" y="2711427"/>
              <a:ext cx="389014" cy="289697"/>
            </a:xfrm>
            <a:prstGeom prst="rect">
              <a:avLst/>
            </a:prstGeom>
            <a:solidFill>
              <a:srgbClr val="3498DB">
                <a:lumMod val="40000"/>
                <a:lumOff val="60000"/>
              </a:srgbClr>
            </a:solidFill>
            <a:ln w="12700" cap="flat" cmpd="sng" algn="ctr">
              <a:solidFill>
                <a:srgbClr val="3498DB">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808DE797-CAAF-40A7-ACBE-B150172FB195}"/>
                </a:ext>
              </a:extLst>
            </p:cNvPr>
            <p:cNvSpPr/>
            <p:nvPr/>
          </p:nvSpPr>
          <p:spPr>
            <a:xfrm>
              <a:off x="10268805" y="3372431"/>
              <a:ext cx="389014" cy="289697"/>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3" name="TextBox 62">
              <a:extLst>
                <a:ext uri="{FF2B5EF4-FFF2-40B4-BE49-F238E27FC236}">
                  <a16:creationId xmlns:a16="http://schemas.microsoft.com/office/drawing/2014/main" id="{788AD1B0-D245-49E7-A036-0098751C6384}"/>
                </a:ext>
              </a:extLst>
            </p:cNvPr>
            <p:cNvSpPr txBox="1"/>
            <p:nvPr/>
          </p:nvSpPr>
          <p:spPr>
            <a:xfrm>
              <a:off x="10639288" y="2713383"/>
              <a:ext cx="1482782" cy="21250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prstClr val="black"/>
                  </a:solidFill>
                  <a:effectLst/>
                  <a:uLnTx/>
                  <a:uFillTx/>
                  <a:latin typeface="Arial Body"/>
                </a:rPr>
                <a:t>= Broaden</a:t>
              </a:r>
            </a:p>
          </p:txBody>
        </p:sp>
        <p:sp>
          <p:nvSpPr>
            <p:cNvPr id="64" name="TextBox 63">
              <a:extLst>
                <a:ext uri="{FF2B5EF4-FFF2-40B4-BE49-F238E27FC236}">
                  <a16:creationId xmlns:a16="http://schemas.microsoft.com/office/drawing/2014/main" id="{5684FEA0-AF7D-49B5-955F-FE3977529130}"/>
                </a:ext>
              </a:extLst>
            </p:cNvPr>
            <p:cNvSpPr txBox="1"/>
            <p:nvPr/>
          </p:nvSpPr>
          <p:spPr>
            <a:xfrm>
              <a:off x="10657819" y="3394030"/>
              <a:ext cx="1482782" cy="21250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prstClr val="black"/>
                  </a:solidFill>
                  <a:effectLst/>
                  <a:uLnTx/>
                  <a:uFillTx/>
                  <a:latin typeface="Arial Body"/>
                </a:rPr>
                <a:t>= Deepen</a:t>
              </a:r>
            </a:p>
          </p:txBody>
        </p:sp>
        <p:sp>
          <p:nvSpPr>
            <p:cNvPr id="65" name="Rectangle 64">
              <a:extLst>
                <a:ext uri="{FF2B5EF4-FFF2-40B4-BE49-F238E27FC236}">
                  <a16:creationId xmlns:a16="http://schemas.microsoft.com/office/drawing/2014/main" id="{0672DED5-555F-481B-9FBC-CAD4F65B41FB}"/>
                </a:ext>
              </a:extLst>
            </p:cNvPr>
            <p:cNvSpPr/>
            <p:nvPr/>
          </p:nvSpPr>
          <p:spPr>
            <a:xfrm>
              <a:off x="10268805" y="4022711"/>
              <a:ext cx="389014" cy="289697"/>
            </a:xfrm>
            <a:prstGeom prst="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66" name="TextBox 65">
              <a:extLst>
                <a:ext uri="{FF2B5EF4-FFF2-40B4-BE49-F238E27FC236}">
                  <a16:creationId xmlns:a16="http://schemas.microsoft.com/office/drawing/2014/main" id="{AD470901-84BC-48DB-9D1A-76C902D5C8BC}"/>
                </a:ext>
              </a:extLst>
            </p:cNvPr>
            <p:cNvSpPr txBox="1"/>
            <p:nvPr/>
          </p:nvSpPr>
          <p:spPr>
            <a:xfrm>
              <a:off x="10657819" y="4044310"/>
              <a:ext cx="1482782" cy="21250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prstClr val="black"/>
                  </a:solidFill>
                  <a:effectLst/>
                  <a:uLnTx/>
                  <a:uFillTx/>
                  <a:latin typeface="Arial Body"/>
                </a:rPr>
                <a:t>= Both</a:t>
              </a:r>
            </a:p>
          </p:txBody>
        </p:sp>
        <p:sp>
          <p:nvSpPr>
            <p:cNvPr id="67" name="TextBox 66">
              <a:extLst>
                <a:ext uri="{FF2B5EF4-FFF2-40B4-BE49-F238E27FC236}">
                  <a16:creationId xmlns:a16="http://schemas.microsoft.com/office/drawing/2014/main" id="{696A8672-7522-49B5-8425-FB12BA706A64}"/>
                </a:ext>
              </a:extLst>
            </p:cNvPr>
            <p:cNvSpPr txBox="1"/>
            <p:nvPr/>
          </p:nvSpPr>
          <p:spPr>
            <a:xfrm>
              <a:off x="7219200" y="3437936"/>
              <a:ext cx="1792213" cy="25804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a:ln>
                    <a:noFill/>
                  </a:ln>
                  <a:solidFill>
                    <a:prstClr val="black"/>
                  </a:solidFill>
                  <a:effectLst/>
                  <a:uLnTx/>
                  <a:uFillTx/>
                  <a:latin typeface="Arial Body"/>
                </a:rPr>
                <a:t>Syndications</a:t>
              </a:r>
            </a:p>
          </p:txBody>
        </p:sp>
      </p:grpSp>
      <p:sp>
        <p:nvSpPr>
          <p:cNvPr id="70" name="Content Placeholder 2">
            <a:extLst>
              <a:ext uri="{FF2B5EF4-FFF2-40B4-BE49-F238E27FC236}">
                <a16:creationId xmlns:a16="http://schemas.microsoft.com/office/drawing/2014/main" id="{B3DE40DD-0015-4826-82A5-53C41A370405}"/>
              </a:ext>
            </a:extLst>
          </p:cNvPr>
          <p:cNvSpPr>
            <a:spLocks noGrp="1"/>
          </p:cNvSpPr>
          <p:nvPr>
            <p:ph idx="1"/>
          </p:nvPr>
        </p:nvSpPr>
        <p:spPr>
          <a:xfrm>
            <a:off x="514899" y="1780706"/>
            <a:ext cx="2918296" cy="3203769"/>
          </a:xfrm>
        </p:spPr>
        <p:txBody>
          <a:bodyPr>
            <a:normAutofit/>
          </a:bodyPr>
          <a:lstStyle/>
          <a:p>
            <a:r>
              <a:rPr lang="en-US"/>
              <a:t>Broaden Farmer Mac’s Market</a:t>
            </a:r>
          </a:p>
          <a:p>
            <a:pPr marL="122237" lvl="1" indent="0">
              <a:lnSpc>
                <a:spcPct val="110000"/>
              </a:lnSpc>
              <a:buNone/>
            </a:pPr>
            <a:r>
              <a:rPr lang="en-US"/>
              <a:t>Evaluating opportunities not currently being pursued by Farmer Mac</a:t>
            </a:r>
          </a:p>
          <a:p>
            <a:pPr lvl="1">
              <a:lnSpc>
                <a:spcPct val="110000"/>
              </a:lnSpc>
            </a:pPr>
            <a:r>
              <a:rPr lang="en-US"/>
              <a:t>New lines of business</a:t>
            </a:r>
          </a:p>
          <a:p>
            <a:pPr lvl="1">
              <a:lnSpc>
                <a:spcPct val="110000"/>
              </a:lnSpc>
            </a:pPr>
            <a:r>
              <a:rPr lang="en-US"/>
              <a:t>New products</a:t>
            </a:r>
          </a:p>
          <a:p>
            <a:pPr marL="0" indent="0">
              <a:buNone/>
            </a:pPr>
            <a:r>
              <a:rPr lang="en-US"/>
              <a:t>Deepen Farmer Mac’s Market</a:t>
            </a:r>
          </a:p>
          <a:p>
            <a:pPr marL="122237" lvl="1" indent="0">
              <a:lnSpc>
                <a:spcPct val="110000"/>
              </a:lnSpc>
              <a:buNone/>
            </a:pPr>
            <a:r>
              <a:rPr lang="en-US"/>
              <a:t>Improving processes and operating practices</a:t>
            </a:r>
          </a:p>
          <a:p>
            <a:pPr lvl="1">
              <a:lnSpc>
                <a:spcPct val="110000"/>
              </a:lnSpc>
            </a:pPr>
            <a:r>
              <a:rPr lang="en-US"/>
              <a:t>Customer interaction</a:t>
            </a:r>
          </a:p>
          <a:p>
            <a:pPr lvl="1">
              <a:lnSpc>
                <a:spcPct val="110000"/>
              </a:lnSpc>
            </a:pPr>
            <a:r>
              <a:rPr lang="en-US"/>
              <a:t>Transaction processes</a:t>
            </a:r>
          </a:p>
          <a:p>
            <a:pPr lvl="1">
              <a:lnSpc>
                <a:spcPct val="110000"/>
              </a:lnSpc>
            </a:pPr>
            <a:r>
              <a:rPr lang="en-US"/>
              <a:t>Existing loan features and pricing</a:t>
            </a:r>
          </a:p>
        </p:txBody>
      </p:sp>
    </p:spTree>
    <p:extLst>
      <p:ext uri="{BB962C8B-B14F-4D97-AF65-F5344CB8AC3E}">
        <p14:creationId xmlns:p14="http://schemas.microsoft.com/office/powerpoint/2010/main" val="3790355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2695464"/>
              </p:ext>
            </p:extLst>
          </p:nvPr>
        </p:nvGraphicFramePr>
        <p:xfrm>
          <a:off x="435746" y="1204404"/>
          <a:ext cx="8305800" cy="46790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0" name="Group 19">
            <a:extLst>
              <a:ext uri="{FF2B5EF4-FFF2-40B4-BE49-F238E27FC236}">
                <a16:creationId xmlns:a16="http://schemas.microsoft.com/office/drawing/2014/main" id="{050F5978-00E3-CDBE-57E7-703A378782B4}"/>
              </a:ext>
            </a:extLst>
          </p:cNvPr>
          <p:cNvGrpSpPr/>
          <p:nvPr/>
        </p:nvGrpSpPr>
        <p:grpSpPr>
          <a:xfrm>
            <a:off x="3072258" y="4398602"/>
            <a:ext cx="5669288" cy="629781"/>
            <a:chOff x="2493411" y="1757314"/>
            <a:chExt cx="6071742" cy="629781"/>
          </a:xfrm>
        </p:grpSpPr>
        <p:sp>
          <p:nvSpPr>
            <p:cNvPr id="21" name="Rectangle: Top Corners Rounded 20">
              <a:extLst>
                <a:ext uri="{FF2B5EF4-FFF2-40B4-BE49-F238E27FC236}">
                  <a16:creationId xmlns:a16="http://schemas.microsoft.com/office/drawing/2014/main" id="{A04318A0-9E2A-4060-22AB-4098FF1A8B90}"/>
                </a:ext>
              </a:extLst>
            </p:cNvPr>
            <p:cNvSpPr/>
            <p:nvPr/>
          </p:nvSpPr>
          <p:spPr>
            <a:xfrm rot="5400000">
              <a:off x="5214391" y="-963666"/>
              <a:ext cx="629781" cy="6071742"/>
            </a:xfrm>
            <a:prstGeom prst="round2SameRect">
              <a:avLst/>
            </a:prstGeom>
            <a:solidFill>
              <a:schemeClr val="bg1">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2" name="Rectangle: Top Corners Rounded 4">
              <a:extLst>
                <a:ext uri="{FF2B5EF4-FFF2-40B4-BE49-F238E27FC236}">
                  <a16:creationId xmlns:a16="http://schemas.microsoft.com/office/drawing/2014/main" id="{B3AD6970-BDCD-C85B-2E82-5B565E155866}"/>
                </a:ext>
              </a:extLst>
            </p:cNvPr>
            <p:cNvSpPr txBox="1"/>
            <p:nvPr/>
          </p:nvSpPr>
          <p:spPr>
            <a:xfrm>
              <a:off x="2493411" y="1788057"/>
              <a:ext cx="6040999" cy="5682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a:solidFill>
                    <a:schemeClr val="accent5"/>
                  </a:solidFill>
                </a:rPr>
                <a:t>Ag </a:t>
              </a:r>
              <a:r>
                <a:rPr lang="en-US" sz="1100" b="0" kern="1200">
                  <a:solidFill>
                    <a:schemeClr val="accent5"/>
                  </a:solidFill>
                </a:rPr>
                <a:t>productivity </a:t>
              </a:r>
              <a:r>
                <a:rPr lang="en-US" sz="1100" b="1" kern="1200">
                  <a:solidFill>
                    <a:schemeClr val="accent2"/>
                  </a:solidFill>
                </a:rPr>
                <a:t>must double </a:t>
              </a:r>
              <a:r>
                <a:rPr lang="en-US" sz="1100" b="0" kern="1200">
                  <a:solidFill>
                    <a:schemeClr val="accent5"/>
                  </a:solidFill>
                </a:rPr>
                <a:t>to meet expected global demand</a:t>
              </a:r>
              <a:endParaRPr lang="en-US" sz="1100" b="1" kern="1200">
                <a:solidFill>
                  <a:schemeClr val="accent2"/>
                </a:solidFill>
              </a:endParaRPr>
            </a:p>
            <a:p>
              <a:pPr marL="57150" lvl="1" indent="-57150" algn="l" defTabSz="488950">
                <a:lnSpc>
                  <a:spcPct val="90000"/>
                </a:lnSpc>
                <a:spcBef>
                  <a:spcPct val="0"/>
                </a:spcBef>
                <a:spcAft>
                  <a:spcPct val="15000"/>
                </a:spcAft>
                <a:buChar char="•"/>
              </a:pPr>
              <a:r>
                <a:rPr lang="en-US" sz="1100" kern="1200">
                  <a:solidFill>
                    <a:schemeClr val="accent5"/>
                  </a:solidFill>
                </a:rPr>
                <a:t>U.S. ag mortgage market is </a:t>
              </a:r>
              <a:r>
                <a:rPr lang="en-US" sz="1100" b="1" kern="1200">
                  <a:solidFill>
                    <a:schemeClr val="accent2"/>
                  </a:solidFill>
                </a:rPr>
                <a:t>~$335 billion </a:t>
              </a:r>
              <a:r>
                <a:rPr lang="en-US" sz="1100" kern="1200">
                  <a:solidFill>
                    <a:schemeClr val="accent5"/>
                  </a:solidFill>
                </a:rPr>
                <a:t>and growing</a:t>
              </a:r>
            </a:p>
            <a:p>
              <a:pPr marL="57150" lvl="1" indent="-57150" algn="l" defTabSz="488950">
                <a:lnSpc>
                  <a:spcPct val="90000"/>
                </a:lnSpc>
                <a:spcBef>
                  <a:spcPct val="0"/>
                </a:spcBef>
                <a:spcAft>
                  <a:spcPct val="15000"/>
                </a:spcAft>
                <a:buChar char="•"/>
              </a:pPr>
              <a:r>
                <a:rPr lang="en-US" sz="1100" kern="1200">
                  <a:solidFill>
                    <a:schemeClr val="accent5"/>
                  </a:solidFill>
                </a:rPr>
                <a:t>Renewable electricity capacity is expected to grow by </a:t>
              </a:r>
              <a:r>
                <a:rPr lang="en-US" sz="1100" b="1" kern="1200">
                  <a:solidFill>
                    <a:schemeClr val="accent2"/>
                  </a:solidFill>
                </a:rPr>
                <a:t>48% in the next five years</a:t>
              </a:r>
            </a:p>
          </p:txBody>
        </p:sp>
      </p:grpSp>
      <p:cxnSp>
        <p:nvCxnSpPr>
          <p:cNvPr id="2" name="Straight Connector 1">
            <a:extLst>
              <a:ext uri="{FF2B5EF4-FFF2-40B4-BE49-F238E27FC236}">
                <a16:creationId xmlns:a16="http://schemas.microsoft.com/office/drawing/2014/main" id="{23F1AD8E-95C8-4612-3DC8-9EB62238FC6F}"/>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a:t>Farmer Mac’s Financial Strengths</a:t>
            </a:r>
          </a:p>
        </p:txBody>
      </p:sp>
      <p:sp>
        <p:nvSpPr>
          <p:cNvPr id="5" name="Slide Number Placeholder 4"/>
          <p:cNvSpPr>
            <a:spLocks noGrp="1"/>
          </p:cNvSpPr>
          <p:nvPr>
            <p:ph type="sldNum" sz="quarter" idx="12"/>
          </p:nvPr>
        </p:nvSpPr>
        <p:spPr/>
        <p:txBody>
          <a:bodyPr/>
          <a:lstStyle/>
          <a:p>
            <a:r>
              <a:rPr lang="en-US">
                <a:solidFill>
                  <a:srgbClr val="F47D4B"/>
                </a:solidFill>
              </a:rPr>
              <a:t>0</a:t>
            </a:r>
            <a:fld id="{37CA3BF7-183F-4230-BFF4-B02224D6F6E3}" type="slidenum">
              <a:rPr lang="en-US" smtClean="0">
                <a:solidFill>
                  <a:srgbClr val="F47D4B"/>
                </a:solidFill>
              </a:rPr>
              <a:pPr/>
              <a:t>9</a:t>
            </a:fld>
            <a:endParaRPr lang="en-US">
              <a:solidFill>
                <a:srgbClr val="F47D4B"/>
              </a:solidFill>
            </a:endParaRPr>
          </a:p>
        </p:txBody>
      </p:sp>
      <p:sp>
        <p:nvSpPr>
          <p:cNvPr id="6" name="TextBox 5"/>
          <p:cNvSpPr txBox="1"/>
          <p:nvPr/>
        </p:nvSpPr>
        <p:spPr>
          <a:xfrm>
            <a:off x="601427" y="5945518"/>
            <a:ext cx="7363284" cy="543739"/>
          </a:xfrm>
          <a:prstGeom prst="rect">
            <a:avLst/>
          </a:prstGeom>
          <a:noFill/>
        </p:spPr>
        <p:txBody>
          <a:bodyPr wrap="square" rtlCol="0">
            <a:spAutoFit/>
          </a:bodyPr>
          <a:lstStyle/>
          <a:p>
            <a:pPr marL="173736" indent="-173736"/>
            <a:r>
              <a:rPr lang="en-US" sz="800" baseline="30000">
                <a:solidFill>
                  <a:schemeClr val="bg1">
                    <a:lumMod val="50000"/>
                  </a:schemeClr>
                </a:solidFill>
              </a:rPr>
              <a:t>(1)</a:t>
            </a:r>
            <a:r>
              <a:rPr lang="en-US" sz="800">
                <a:solidFill>
                  <a:schemeClr val="bg1">
                    <a:lumMod val="50000"/>
                  </a:schemeClr>
                </a:solidFill>
              </a:rPr>
              <a:t>   Tier 1 capital consists of retained earnings, paid-in capital, common stock, and qualifying preferred stock.</a:t>
            </a:r>
          </a:p>
          <a:p>
            <a:pPr marL="173736" indent="-173736"/>
            <a:r>
              <a:rPr lang="en-US" sz="800" baseline="30000">
                <a:solidFill>
                  <a:schemeClr val="bg1">
                    <a:lumMod val="50000"/>
                  </a:schemeClr>
                </a:solidFill>
              </a:rPr>
              <a:t>(2)</a:t>
            </a:r>
            <a:r>
              <a:rPr lang="en-US" sz="800">
                <a:solidFill>
                  <a:schemeClr val="bg1">
                    <a:lumMod val="50000"/>
                  </a:schemeClr>
                </a:solidFill>
              </a:rPr>
              <a:t>   </a:t>
            </a:r>
            <a:r>
              <a:rPr lang="en-US" sz="800">
                <a:solidFill>
                  <a:schemeClr val="bg1">
                    <a:lumMod val="50000"/>
                  </a:schemeClr>
                </a:solidFill>
                <a:effectLst/>
                <a:latin typeface="Arial Body"/>
                <a:ea typeface="Calibri" panose="020F0502020204030204" pitchFamily="34" charset="0"/>
              </a:rPr>
              <a:t>Core earnings and net effective spread are non-GAAP measures.  For more information on the use of these non-GAAP measures, please see page 03.</a:t>
            </a:r>
            <a:endParaRPr lang="en-US" sz="800">
              <a:solidFill>
                <a:schemeClr val="bg1">
                  <a:lumMod val="50000"/>
                </a:schemeClr>
              </a:solidFill>
              <a:highlight>
                <a:srgbClr val="FFFF00"/>
              </a:highlight>
              <a:latin typeface="Arial Body"/>
            </a:endParaRPr>
          </a:p>
          <a:p>
            <a:pPr marL="173736" indent="-173736"/>
            <a:endParaRPr lang="en-US" sz="800">
              <a:solidFill>
                <a:schemeClr val="bg1">
                  <a:lumMod val="50000"/>
                </a:schemeClr>
              </a:solidFill>
              <a:highlight>
                <a:srgbClr val="FFFF00"/>
              </a:highlight>
            </a:endParaRPr>
          </a:p>
          <a:p>
            <a:pPr marL="173736" indent="-173736"/>
            <a:endParaRPr lang="en-US" sz="800" baseline="30000">
              <a:solidFill>
                <a:schemeClr val="accent5"/>
              </a:solidFill>
            </a:endParaRPr>
          </a:p>
        </p:txBody>
      </p:sp>
      <p:sp>
        <p:nvSpPr>
          <p:cNvPr id="7" name="TextBox 6"/>
          <p:cNvSpPr txBox="1"/>
          <p:nvPr/>
        </p:nvSpPr>
        <p:spPr>
          <a:xfrm>
            <a:off x="7674999" y="5291544"/>
            <a:ext cx="313794" cy="17440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baseline="30000">
                <a:solidFill>
                  <a:schemeClr val="accent5"/>
                </a:solidFill>
              </a:rPr>
              <a:t>(2)</a:t>
            </a:r>
          </a:p>
        </p:txBody>
      </p:sp>
      <p:sp>
        <p:nvSpPr>
          <p:cNvPr id="8" name="TextBox 7"/>
          <p:cNvSpPr txBox="1"/>
          <p:nvPr/>
        </p:nvSpPr>
        <p:spPr>
          <a:xfrm>
            <a:off x="5338020" y="1581113"/>
            <a:ext cx="313794" cy="17440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baseline="30000">
                <a:solidFill>
                  <a:schemeClr val="accent5"/>
                </a:solidFill>
              </a:rPr>
              <a:t>(1)</a:t>
            </a:r>
          </a:p>
        </p:txBody>
      </p:sp>
      <p:sp>
        <p:nvSpPr>
          <p:cNvPr id="18" name="直接连接符 17">
            <a:extLst>
              <a:ext uri="{FF2B5EF4-FFF2-40B4-BE49-F238E27FC236}">
                <a16:creationId xmlns:a16="http://schemas.microsoft.com/office/drawing/2014/main" id="{60658353-DCA7-4B80-8C8B-3330459491E8}"/>
              </a:ext>
            </a:extLst>
          </p:cNvPr>
          <p:cNvSpPr/>
          <p:nvPr/>
        </p:nvSpPr>
        <p:spPr>
          <a:xfrm>
            <a:off x="4503600" y="4647960"/>
            <a:ext cx="0" cy="0"/>
          </a:xfrm>
          <a:prstGeom prst="line">
            <a:avLst/>
          </a:prstGeom>
          <a:solidFill>
            <a:srgbClr val="FFFC00">
              <a:alpha val="5000"/>
            </a:srgbClr>
          </a:solidFill>
          <a:ln w="108000">
            <a:solidFill>
              <a:srgbClr val="FFFC00"/>
            </a:solidFill>
          </a:ln>
        </p:spPr>
        <p:style>
          <a:lnRef idx="1">
            <a:schemeClr val="accent1"/>
          </a:lnRef>
          <a:fillRef idx="0">
            <a:schemeClr val="accent1"/>
          </a:fillRef>
          <a:effectRef idx="0">
            <a:schemeClr val="accent1"/>
          </a:effectRef>
          <a:fontRef idx="minor">
            <a:schemeClr val="tx1"/>
          </a:fontRef>
        </p:style>
        <p:txBody>
          <a:bodyPr wrap="none" rtlCol="0" anchor="ctr" anchorCtr="1"/>
          <a:lstStyle/>
          <a:p>
            <a:endParaRPr lang="en-US">
              <a:solidFill>
                <a:srgbClr val="FFFC00"/>
              </a:solidFill>
            </a:endParaRPr>
          </a:p>
        </p:txBody>
      </p:sp>
    </p:spTree>
    <p:extLst>
      <p:ext uri="{BB962C8B-B14F-4D97-AF65-F5344CB8AC3E}">
        <p14:creationId xmlns:p14="http://schemas.microsoft.com/office/powerpoint/2010/main" val="16873406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FSPANMODE" val="span"/>
</p:tagLst>
</file>

<file path=ppt/tags/tag2.xml><?xml version="1.0" encoding="utf-8"?>
<p:tagLst xmlns:a="http://schemas.openxmlformats.org/drawingml/2006/main" xmlns:r="http://schemas.openxmlformats.org/officeDocument/2006/relationships" xmlns:p="http://schemas.openxmlformats.org/presentationml/2006/main">
  <p:tag name="AFSPANMODE" val="span"/>
</p:tagLst>
</file>

<file path=ppt/theme/theme1.xml><?xml version="1.0" encoding="utf-8"?>
<a:theme xmlns:a="http://schemas.openxmlformats.org/drawingml/2006/main" name="1_FarmerMac-31230-PPT-Template-v1">
  <a:themeElements>
    <a:clrScheme name="Farmer Mac">
      <a:dk1>
        <a:sysClr val="windowText" lastClr="000000"/>
      </a:dk1>
      <a:lt1>
        <a:sysClr val="window" lastClr="FFFFFF"/>
      </a:lt1>
      <a:dk2>
        <a:srgbClr val="F47D4B"/>
      </a:dk2>
      <a:lt2>
        <a:srgbClr val="E8E8E8"/>
      </a:lt2>
      <a:accent1>
        <a:srgbClr val="4E6A8A"/>
      </a:accent1>
      <a:accent2>
        <a:srgbClr val="F47D4B"/>
      </a:accent2>
      <a:accent3>
        <a:srgbClr val="A9ABAE"/>
      </a:accent3>
      <a:accent4>
        <a:srgbClr val="656051"/>
      </a:accent4>
      <a:accent5>
        <a:srgbClr val="808285"/>
      </a:accent5>
      <a:accent6>
        <a:srgbClr val="D0973C"/>
      </a:accent6>
      <a:hlink>
        <a:srgbClr val="4E6A8A"/>
      </a:hlink>
      <a:folHlink>
        <a:srgbClr val="656051"/>
      </a:folHlink>
    </a:clrScheme>
    <a:fontScheme name="Farmer Ma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FarmerMac-31230-PPT-Template-v1">
  <a:themeElements>
    <a:clrScheme name="Farmer Mac">
      <a:dk1>
        <a:sysClr val="windowText" lastClr="000000"/>
      </a:dk1>
      <a:lt1>
        <a:sysClr val="window" lastClr="FFFFFF"/>
      </a:lt1>
      <a:dk2>
        <a:srgbClr val="F47D4B"/>
      </a:dk2>
      <a:lt2>
        <a:srgbClr val="E8E8E8"/>
      </a:lt2>
      <a:accent1>
        <a:srgbClr val="4E6A8A"/>
      </a:accent1>
      <a:accent2>
        <a:srgbClr val="F47D4B"/>
      </a:accent2>
      <a:accent3>
        <a:srgbClr val="A9ABAE"/>
      </a:accent3>
      <a:accent4>
        <a:srgbClr val="656051"/>
      </a:accent4>
      <a:accent5>
        <a:srgbClr val="808285"/>
      </a:accent5>
      <a:accent6>
        <a:srgbClr val="D0973C"/>
      </a:accent6>
      <a:hlink>
        <a:srgbClr val="4E6A8A"/>
      </a:hlink>
      <a:folHlink>
        <a:srgbClr val="656051"/>
      </a:folHlink>
    </a:clrScheme>
    <a:fontScheme name="Farmer Ma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FarmerMac-31230-PPT-Template-v1">
  <a:themeElements>
    <a:clrScheme name="Farmer Mac">
      <a:dk1>
        <a:sysClr val="windowText" lastClr="000000"/>
      </a:dk1>
      <a:lt1>
        <a:sysClr val="window" lastClr="FFFFFF"/>
      </a:lt1>
      <a:dk2>
        <a:srgbClr val="F47D4B"/>
      </a:dk2>
      <a:lt2>
        <a:srgbClr val="E8E8E8"/>
      </a:lt2>
      <a:accent1>
        <a:srgbClr val="4E6A8A"/>
      </a:accent1>
      <a:accent2>
        <a:srgbClr val="F47D4B"/>
      </a:accent2>
      <a:accent3>
        <a:srgbClr val="A9ABAE"/>
      </a:accent3>
      <a:accent4>
        <a:srgbClr val="656051"/>
      </a:accent4>
      <a:accent5>
        <a:srgbClr val="808285"/>
      </a:accent5>
      <a:accent6>
        <a:srgbClr val="D0973C"/>
      </a:accent6>
      <a:hlink>
        <a:srgbClr val="4E6A8A"/>
      </a:hlink>
      <a:folHlink>
        <a:srgbClr val="656051"/>
      </a:folHlink>
    </a:clrScheme>
    <a:fontScheme name="Farmer Ma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0_FarmerMac-31230-PPT-Template-v1">
  <a:themeElements>
    <a:clrScheme name="Farmer Mac">
      <a:dk1>
        <a:sysClr val="windowText" lastClr="000000"/>
      </a:dk1>
      <a:lt1>
        <a:sysClr val="window" lastClr="FFFFFF"/>
      </a:lt1>
      <a:dk2>
        <a:srgbClr val="F47D4B"/>
      </a:dk2>
      <a:lt2>
        <a:srgbClr val="E8E8E8"/>
      </a:lt2>
      <a:accent1>
        <a:srgbClr val="4E6A8A"/>
      </a:accent1>
      <a:accent2>
        <a:srgbClr val="F47D4B"/>
      </a:accent2>
      <a:accent3>
        <a:srgbClr val="A9ABAE"/>
      </a:accent3>
      <a:accent4>
        <a:srgbClr val="656051"/>
      </a:accent4>
      <a:accent5>
        <a:srgbClr val="808285"/>
      </a:accent5>
      <a:accent6>
        <a:srgbClr val="D0973C"/>
      </a:accent6>
      <a:hlink>
        <a:srgbClr val="4E6A8A"/>
      </a:hlink>
      <a:folHlink>
        <a:srgbClr val="656051"/>
      </a:folHlink>
    </a:clrScheme>
    <a:fontScheme name="Farmer Ma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FarmerMac-31230-PPT-Template-v1">
  <a:themeElements>
    <a:clrScheme name="Farmer Mac">
      <a:dk1>
        <a:sysClr val="windowText" lastClr="000000"/>
      </a:dk1>
      <a:lt1>
        <a:sysClr val="window" lastClr="FFFFFF"/>
      </a:lt1>
      <a:dk2>
        <a:srgbClr val="F47D4B"/>
      </a:dk2>
      <a:lt2>
        <a:srgbClr val="E8E8E8"/>
      </a:lt2>
      <a:accent1>
        <a:srgbClr val="4E6A8A"/>
      </a:accent1>
      <a:accent2>
        <a:srgbClr val="F47D4B"/>
      </a:accent2>
      <a:accent3>
        <a:srgbClr val="A9ABAE"/>
      </a:accent3>
      <a:accent4>
        <a:srgbClr val="656051"/>
      </a:accent4>
      <a:accent5>
        <a:srgbClr val="808285"/>
      </a:accent5>
      <a:accent6>
        <a:srgbClr val="D0973C"/>
      </a:accent6>
      <a:hlink>
        <a:srgbClr val="4E6A8A"/>
      </a:hlink>
      <a:folHlink>
        <a:srgbClr val="656051"/>
      </a:folHlink>
    </a:clrScheme>
    <a:fontScheme name="Farmer Ma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armer Mac">
    <a:dk1>
      <a:sysClr val="windowText" lastClr="000000"/>
    </a:dk1>
    <a:lt1>
      <a:sysClr val="window" lastClr="FFFFFF"/>
    </a:lt1>
    <a:dk2>
      <a:srgbClr val="F47D4B"/>
    </a:dk2>
    <a:lt2>
      <a:srgbClr val="E8E8E8"/>
    </a:lt2>
    <a:accent1>
      <a:srgbClr val="4E6A8A"/>
    </a:accent1>
    <a:accent2>
      <a:srgbClr val="F47D4B"/>
    </a:accent2>
    <a:accent3>
      <a:srgbClr val="A9ABAE"/>
    </a:accent3>
    <a:accent4>
      <a:srgbClr val="656051"/>
    </a:accent4>
    <a:accent5>
      <a:srgbClr val="808285"/>
    </a:accent5>
    <a:accent6>
      <a:srgbClr val="D0973C"/>
    </a:accent6>
    <a:hlink>
      <a:srgbClr val="4E6A8A"/>
    </a:hlink>
    <a:folHlink>
      <a:srgbClr val="656051"/>
    </a:folHlink>
  </a:clrScheme>
  <a:fontScheme name="Farmer Ma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Farmer Mac">
    <a:dk1>
      <a:sysClr val="windowText" lastClr="000000"/>
    </a:dk1>
    <a:lt1>
      <a:sysClr val="window" lastClr="FFFFFF"/>
    </a:lt1>
    <a:dk2>
      <a:srgbClr val="F47D4B"/>
    </a:dk2>
    <a:lt2>
      <a:srgbClr val="E8E8E8"/>
    </a:lt2>
    <a:accent1>
      <a:srgbClr val="4E6A8A"/>
    </a:accent1>
    <a:accent2>
      <a:srgbClr val="F47D4B"/>
    </a:accent2>
    <a:accent3>
      <a:srgbClr val="A9ABAE"/>
    </a:accent3>
    <a:accent4>
      <a:srgbClr val="656051"/>
    </a:accent4>
    <a:accent5>
      <a:srgbClr val="808285"/>
    </a:accent5>
    <a:accent6>
      <a:srgbClr val="D0973C"/>
    </a:accent6>
    <a:hlink>
      <a:srgbClr val="4E6A8A"/>
    </a:hlink>
    <a:folHlink>
      <a:srgbClr val="656051"/>
    </a:folHlink>
  </a:clrScheme>
  <a:fontScheme name="Farmer Ma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Farmer Mac">
    <a:dk1>
      <a:sysClr val="windowText" lastClr="000000"/>
    </a:dk1>
    <a:lt1>
      <a:sysClr val="window" lastClr="FFFFFF"/>
    </a:lt1>
    <a:dk2>
      <a:srgbClr val="F47D4B"/>
    </a:dk2>
    <a:lt2>
      <a:srgbClr val="E8E8E8"/>
    </a:lt2>
    <a:accent1>
      <a:srgbClr val="4E6A8A"/>
    </a:accent1>
    <a:accent2>
      <a:srgbClr val="F47D4B"/>
    </a:accent2>
    <a:accent3>
      <a:srgbClr val="A9ABAE"/>
    </a:accent3>
    <a:accent4>
      <a:srgbClr val="656051"/>
    </a:accent4>
    <a:accent5>
      <a:srgbClr val="808285"/>
    </a:accent5>
    <a:accent6>
      <a:srgbClr val="D0973C"/>
    </a:accent6>
    <a:hlink>
      <a:srgbClr val="4E6A8A"/>
    </a:hlink>
    <a:folHlink>
      <a:srgbClr val="656051"/>
    </a:folHlink>
  </a:clrScheme>
  <a:fontScheme name="Farmer Ma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Farmer Mac">
    <a:dk1>
      <a:sysClr val="windowText" lastClr="000000"/>
    </a:dk1>
    <a:lt1>
      <a:sysClr val="window" lastClr="FFFFFF"/>
    </a:lt1>
    <a:dk2>
      <a:srgbClr val="F47D4B"/>
    </a:dk2>
    <a:lt2>
      <a:srgbClr val="E8E8E8"/>
    </a:lt2>
    <a:accent1>
      <a:srgbClr val="4E6A8A"/>
    </a:accent1>
    <a:accent2>
      <a:srgbClr val="F47D4B"/>
    </a:accent2>
    <a:accent3>
      <a:srgbClr val="A9ABAE"/>
    </a:accent3>
    <a:accent4>
      <a:srgbClr val="656051"/>
    </a:accent4>
    <a:accent5>
      <a:srgbClr val="808285"/>
    </a:accent5>
    <a:accent6>
      <a:srgbClr val="D0973C"/>
    </a:accent6>
    <a:hlink>
      <a:srgbClr val="4E6A8A"/>
    </a:hlink>
    <a:folHlink>
      <a:srgbClr val="656051"/>
    </a:folHlink>
  </a:clrScheme>
  <a:fontScheme name="Farmer Mac">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FC6BF57EF79E459ECF54BFF32B243E" ma:contentTypeVersion="16" ma:contentTypeDescription="Create a new document." ma:contentTypeScope="" ma:versionID="6cb894f3b6eb7d25cb6899fb9395be5f">
  <xsd:schema xmlns:xsd="http://www.w3.org/2001/XMLSchema" xmlns:xs="http://www.w3.org/2001/XMLSchema" xmlns:p="http://schemas.microsoft.com/office/2006/metadata/properties" xmlns:ns2="46bdd54c-d6a5-4e9f-a16a-be2c5ec41a85" xmlns:ns3="6601612e-7513-4f6f-869a-84165c4cbe47" targetNamespace="http://schemas.microsoft.com/office/2006/metadata/properties" ma:root="true" ma:fieldsID="8ea59eb09f4b8e121a1282d0d4250524" ns2:_="" ns3:_="">
    <xsd:import namespace="46bdd54c-d6a5-4e9f-a16a-be2c5ec41a85"/>
    <xsd:import namespace="6601612e-7513-4f6f-869a-84165c4cb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ServiceObjectDetectorVersion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bdd54c-d6a5-4e9f-a16a-be2c5ec41a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eb132f-393f-42a6-969c-2285913c743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601612e-7513-4f6f-869a-84165c4cbe4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9f1eb7e-260b-4884-af5a-e732acbe9152}" ma:internalName="TaxCatchAll" ma:showField="CatchAllData" ma:web="6601612e-7513-4f6f-869a-84165c4cbe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6bdd54c-d6a5-4e9f-a16a-be2c5ec41a85">
      <Terms xmlns="http://schemas.microsoft.com/office/infopath/2007/PartnerControls"/>
    </lcf76f155ced4ddcb4097134ff3c332f>
    <TaxCatchAll xmlns="6601612e-7513-4f6f-869a-84165c4cbe47" xsi:nil="true"/>
  </documentManagement>
</p:properties>
</file>

<file path=customXml/itemProps1.xml><?xml version="1.0" encoding="utf-8"?>
<ds:datastoreItem xmlns:ds="http://schemas.openxmlformats.org/officeDocument/2006/customXml" ds:itemID="{FA2D5AD5-0DE7-4175-B9D7-4249E1B25F51}"/>
</file>

<file path=customXml/itemProps2.xml><?xml version="1.0" encoding="utf-8"?>
<ds:datastoreItem xmlns:ds="http://schemas.openxmlformats.org/officeDocument/2006/customXml" ds:itemID="{3594042B-2797-4760-8DC9-CB33469CC851}">
  <ds:schemaRefs>
    <ds:schemaRef ds:uri="http://schemas.microsoft.com/sharepoint/v3/contenttype/forms"/>
  </ds:schemaRefs>
</ds:datastoreItem>
</file>

<file path=customXml/itemProps3.xml><?xml version="1.0" encoding="utf-8"?>
<ds:datastoreItem xmlns:ds="http://schemas.openxmlformats.org/officeDocument/2006/customXml" ds:itemID="{F5719415-C3E5-4FF2-B88F-F102C5652A6B}">
  <ds:schemaRefs>
    <ds:schemaRef ds:uri="46bdd54c-d6a5-4e9f-a16a-be2c5ec41a85"/>
    <ds:schemaRef ds:uri="6601612e-7513-4f6f-869a-84165c4cbe4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FarmerMac-31230-PPT-Template-v1</Template>
  <TotalTime>0</TotalTime>
  <Words>3747</Words>
  <Application>Microsoft Office PowerPoint</Application>
  <PresentationFormat>On-screen Show (4:3)</PresentationFormat>
  <Paragraphs>491</Paragraphs>
  <Slides>25</Slides>
  <Notes>14</Notes>
  <HiddenSlides>0</HiddenSlides>
  <MMClips>0</MMClips>
  <ScaleCrop>false</ScaleCrop>
  <HeadingPairs>
    <vt:vector size="8" baseType="variant">
      <vt:variant>
        <vt:lpstr>Fonts Used</vt:lpstr>
      </vt:variant>
      <vt:variant>
        <vt:i4>6</vt:i4>
      </vt:variant>
      <vt:variant>
        <vt:lpstr>Theme</vt:lpstr>
      </vt:variant>
      <vt:variant>
        <vt:i4>5</vt:i4>
      </vt:variant>
      <vt:variant>
        <vt:lpstr>Embedded OLE Servers</vt:lpstr>
      </vt:variant>
      <vt:variant>
        <vt:i4>1</vt:i4>
      </vt:variant>
      <vt:variant>
        <vt:lpstr>Slide Titles</vt:lpstr>
      </vt:variant>
      <vt:variant>
        <vt:i4>25</vt:i4>
      </vt:variant>
    </vt:vector>
  </HeadingPairs>
  <TitlesOfParts>
    <vt:vector size="37" baseType="lpstr">
      <vt:lpstr>Arial</vt:lpstr>
      <vt:lpstr>Arial Body</vt:lpstr>
      <vt:lpstr>Arial Narrow</vt:lpstr>
      <vt:lpstr>Calibri</vt:lpstr>
      <vt:lpstr>Calisto MT</vt:lpstr>
      <vt:lpstr>Times New Roman</vt:lpstr>
      <vt:lpstr>1_FarmerMac-31230-PPT-Template-v1</vt:lpstr>
      <vt:lpstr>2_FarmerMac-31230-PPT-Template-v1</vt:lpstr>
      <vt:lpstr>6_FarmerMac-31230-PPT-Template-v1</vt:lpstr>
      <vt:lpstr>10_FarmerMac-31230-PPT-Template-v1</vt:lpstr>
      <vt:lpstr>4_FarmerMac-31230-PPT-Template-v1</vt:lpstr>
      <vt:lpstr>Worksheet</vt:lpstr>
      <vt:lpstr> </vt:lpstr>
      <vt:lpstr>Forward-Looking Statements</vt:lpstr>
      <vt:lpstr>Use of Non-GAAP Financial Measures</vt:lpstr>
      <vt:lpstr>A Mission-Driven, For-Profit Company</vt:lpstr>
      <vt:lpstr>Farmer Mac’s Operating Model</vt:lpstr>
      <vt:lpstr>U.S. Agricultural Balance Sheet</vt:lpstr>
      <vt:lpstr>Central to a Large Agricultural Mortgage Market</vt:lpstr>
      <vt:lpstr>Growth Opportunities</vt:lpstr>
      <vt:lpstr>Farmer Mac’s Financial Strengths</vt:lpstr>
      <vt:lpstr>Strong and Growing Equity Capital Base</vt:lpstr>
      <vt:lpstr>Lines of Business</vt:lpstr>
      <vt:lpstr>Agricultural Finance Loan Portfolio Diversification </vt:lpstr>
      <vt:lpstr>Farmer Mac Uses Proven, Rigorous Underwriting</vt:lpstr>
      <vt:lpstr>Credit Consistently Outperforms</vt:lpstr>
      <vt:lpstr>Historical Credit Losses</vt:lpstr>
      <vt:lpstr>Farmer Mac Compared to Farm Credit Banks</vt:lpstr>
      <vt:lpstr>Liquidity – Investment Portfolio </vt:lpstr>
      <vt:lpstr>Interest Rate Risk</vt:lpstr>
      <vt:lpstr>Farmer Mac Funding Program Overview</vt:lpstr>
      <vt:lpstr>Farmer Mac Discount Note Program</vt:lpstr>
      <vt:lpstr>Farmer Mac Medium-Term Note Program</vt:lpstr>
      <vt:lpstr>Farmer Mac Debt Outstanding </vt:lpstr>
      <vt:lpstr>Reconciliation of Net Income to Core Earnings</vt:lpstr>
      <vt:lpstr>Resources</vt:lpstr>
      <vt:lpstr>Debt Investor Relations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Urso, Betsy</dc:creator>
  <cp:lastModifiedBy>Asuncion, Diane</cp:lastModifiedBy>
  <cp:revision>1</cp:revision>
  <cp:lastPrinted>2020-02-20T16:58:24Z</cp:lastPrinted>
  <dcterms:created xsi:type="dcterms:W3CDTF">2012-08-24T13:19:22Z</dcterms:created>
  <dcterms:modified xsi:type="dcterms:W3CDTF">2023-11-03T15:14:54Z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0x01010089FC6BF57EF79E459ECF54BFF32B243E</vt:lpwstr>
  </property>
</Properties>
</file>